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9"/>
  </p:notesMasterIdLst>
  <p:sldIdLst>
    <p:sldId id="256" r:id="rId2"/>
    <p:sldId id="257" r:id="rId3"/>
    <p:sldId id="276" r:id="rId4"/>
    <p:sldId id="259" r:id="rId5"/>
    <p:sldId id="261" r:id="rId6"/>
    <p:sldId id="264" r:id="rId7"/>
    <p:sldId id="262" r:id="rId8"/>
    <p:sldId id="265" r:id="rId9"/>
    <p:sldId id="266" r:id="rId10"/>
    <p:sldId id="269" r:id="rId11"/>
    <p:sldId id="278" r:id="rId12"/>
    <p:sldId id="277" r:id="rId13"/>
    <p:sldId id="263" r:id="rId14"/>
    <p:sldId id="267" r:id="rId15"/>
    <p:sldId id="268" r:id="rId16"/>
    <p:sldId id="270" r:id="rId17"/>
    <p:sldId id="280" r:id="rId18"/>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521415D9-36F7-43E2-AB2F-B90AF26B5E84}">
      <p14:sectionLst xmlns:p14="http://schemas.microsoft.com/office/powerpoint/2010/main">
        <p14:section name="开篇-导航-引子" id="{1450C5CB-468C-5A45-8B92-365AD0E2B6E0}">
          <p14:sldIdLst>
            <p14:sldId id="256"/>
            <p14:sldId id="257"/>
            <p14:sldId id="276"/>
          </p14:sldIdLst>
        </p14:section>
        <p14:section name="算法-循环部分" id="{106007FF-DD48-274D-AFC3-3450299B326B}">
          <p14:sldIdLst>
            <p14:sldId id="259"/>
            <p14:sldId id="261"/>
            <p14:sldId id="264"/>
            <p14:sldId id="262"/>
            <p14:sldId id="265"/>
            <p14:sldId id="266"/>
            <p14:sldId id="269"/>
            <p14:sldId id="278"/>
            <p14:sldId id="277"/>
          </p14:sldIdLst>
        </p14:section>
        <p14:section name="时间复杂度" id="{038E45AF-EB11-0F4D-B782-79DE8F3A5EC0}">
          <p14:sldIdLst>
            <p14:sldId id="263"/>
            <p14:sldId id="267"/>
            <p14:sldId id="268"/>
            <p14:sldId id="270"/>
            <p14:sldId id="28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57" autoAdjust="0"/>
    <p:restoredTop sz="95345" autoAdjust="0"/>
  </p:normalViewPr>
  <p:slideViewPr>
    <p:cSldViewPr>
      <p:cViewPr varScale="1">
        <p:scale>
          <a:sx n="95" d="100"/>
          <a:sy n="95" d="100"/>
        </p:scale>
        <p:origin x="192" y="792"/>
      </p:cViewPr>
      <p:guideLst>
        <p:guide orient="horz" pos="1620"/>
        <p:guide pos="2880"/>
      </p:guideLst>
    </p:cSldViewPr>
  </p:slideViewPr>
  <p:outlineViewPr>
    <p:cViewPr>
      <p:scale>
        <a:sx n="33" d="100"/>
        <a:sy n="33" d="100"/>
      </p:scale>
      <p:origin x="0" y="6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10/13/16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54908574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今天我来和大家分享算法的几个小方面，又把范围进一步缩小到前端这个范围内，所以就起了这么个文艺、浪漫、略带风骚的 </a:t>
            </a:r>
            <a:r>
              <a:rPr kumimoji="1" lang="en-US" altLang="zh-CN" dirty="0" smtClean="0"/>
              <a:t>title</a:t>
            </a:r>
            <a:r>
              <a:rPr kumimoji="1" lang="zh-CN" altLang="en-US" dirty="0" smtClean="0"/>
              <a:t>。</a:t>
            </a:r>
          </a:p>
          <a:p>
            <a:endParaRPr kumimoji="1" lang="zh-CN" altLang="en-US" dirty="0" smtClean="0"/>
          </a:p>
          <a:p>
            <a:r>
              <a:rPr kumimoji="1" lang="en-US" altLang="zh-CN" dirty="0" smtClean="0"/>
              <a:t>00:10’</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1</a:t>
            </a:fld>
            <a:endParaRPr lang="en-US"/>
          </a:p>
        </p:txBody>
      </p:sp>
    </p:spTree>
    <p:extLst>
      <p:ext uri="{BB962C8B-B14F-4D97-AF65-F5344CB8AC3E}">
        <p14:creationId xmlns:p14="http://schemas.microsoft.com/office/powerpoint/2010/main" val="2021945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讲</a:t>
            </a:r>
            <a:r>
              <a:rPr kumimoji="1" lang="zh-CN" altLang="en-US" smtClean="0"/>
              <a:t>一下算法思路？</a:t>
            </a:r>
            <a:endParaRPr kumimoji="1" lang="zh-CN" altLang="en-US"/>
          </a:p>
        </p:txBody>
      </p:sp>
      <p:sp>
        <p:nvSpPr>
          <p:cNvPr id="4" name="幻灯片编号占位符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20241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计算次数关于计算数据量的函数表达式</a:t>
            </a:r>
          </a:p>
          <a:p>
            <a:endParaRPr kumimoji="1" lang="zh-CN" altLang="en-US" dirty="0" smtClean="0"/>
          </a:p>
          <a:p>
            <a:r>
              <a:rPr kumimoji="1" lang="en-US" altLang="zh-CN" dirty="0" smtClean="0"/>
              <a:t>Y=f(x);</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48101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在快排中每两个元素最多被比较一次，建立随机指示器 </a:t>
            </a:r>
            <a:r>
              <a:rPr lang="en-US" altLang="zh-CN" dirty="0" smtClean="0"/>
              <a:t>X</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i,j</a:t>
            </a:r>
            <a:r>
              <a:rPr lang="en-US" altLang="zh-CN" sz="1200" b="1" kern="1200" dirty="0" smtClean="0">
                <a:solidFill>
                  <a:schemeClr val="tx1"/>
                </a:solidFill>
                <a:effectLst/>
                <a:latin typeface="+mn-lt"/>
                <a:ea typeface="+mn-ea"/>
                <a:cs typeface="+mn-cs"/>
              </a:rPr>
              <a:t>] </a:t>
            </a:r>
            <a:r>
              <a:rPr lang="en-US" altLang="zh-CN" dirty="0" smtClean="0"/>
              <a:t>= I{z</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i</a:t>
            </a:r>
            <a:r>
              <a:rPr lang="en-US" altLang="zh-CN" sz="1200" b="1" kern="1200" dirty="0" smtClean="0">
                <a:solidFill>
                  <a:schemeClr val="tx1"/>
                </a:solidFill>
                <a:effectLst/>
                <a:latin typeface="+mn-lt"/>
                <a:ea typeface="+mn-ea"/>
                <a:cs typeface="+mn-cs"/>
              </a:rPr>
              <a:t>] </a:t>
            </a:r>
            <a:r>
              <a:rPr lang="zh-CN" altLang="en-US" dirty="0" smtClean="0"/>
              <a:t>与 </a:t>
            </a:r>
            <a:r>
              <a:rPr lang="en-US" altLang="zh-CN" dirty="0" smtClean="0"/>
              <a:t>z</a:t>
            </a:r>
            <a:r>
              <a:rPr lang="en-US" altLang="zh-CN" sz="1200" b="1" kern="1200" dirty="0" smtClean="0">
                <a:solidFill>
                  <a:schemeClr val="tx1"/>
                </a:solidFill>
                <a:effectLst/>
                <a:latin typeface="+mn-lt"/>
                <a:ea typeface="+mn-ea"/>
                <a:cs typeface="+mn-cs"/>
              </a:rPr>
              <a:t>[j] </a:t>
            </a:r>
            <a:r>
              <a:rPr lang="zh-CN" altLang="en-US" dirty="0" smtClean="0"/>
              <a:t>进行比较</a:t>
            </a:r>
            <a:r>
              <a:rPr lang="en-US" altLang="zh-CN" dirty="0" smtClean="0"/>
              <a:t>}</a:t>
            </a:r>
            <a:r>
              <a:rPr lang="zh-CN" altLang="en-US" dirty="0" smtClean="0"/>
              <a:t>，</a:t>
            </a:r>
            <a:r>
              <a:rPr lang="en-US" altLang="zh-CN" dirty="0" smtClean="0"/>
              <a:t>(</a:t>
            </a:r>
            <a:r>
              <a:rPr lang="zh-CN" altLang="en-US" dirty="0" smtClean="0"/>
              <a:t>其中中括号中的字母表示下标</a:t>
            </a:r>
            <a:r>
              <a:rPr lang="en-US" altLang="zh-CN" dirty="0" smtClean="0"/>
              <a:t>)</a:t>
            </a:r>
            <a:r>
              <a:rPr lang="zh-CN" altLang="en-US" dirty="0" smtClean="0"/>
              <a:t>，这样算法的总比较次数可以标示为</a:t>
            </a:r>
            <a:r>
              <a:rPr lang="en-US" altLang="zh-CN" dirty="0" smtClean="0"/>
              <a:t>: X = </a:t>
            </a:r>
            <a:r>
              <a:rPr lang="zh-CN" altLang="en-US" dirty="0" smtClean="0"/>
              <a:t>从</a:t>
            </a:r>
            <a:r>
              <a:rPr lang="en-US" altLang="zh-CN" dirty="0" smtClean="0"/>
              <a:t>1</a:t>
            </a:r>
            <a:r>
              <a:rPr lang="zh-CN" altLang="en-US" dirty="0" smtClean="0"/>
              <a:t>到</a:t>
            </a:r>
            <a:r>
              <a:rPr lang="en-US" altLang="zh-CN" dirty="0" smtClean="0"/>
              <a:t>n-1</a:t>
            </a:r>
            <a:r>
              <a:rPr lang="zh-CN" altLang="en-US" dirty="0" smtClean="0"/>
              <a:t>变量为</a:t>
            </a:r>
            <a:r>
              <a:rPr lang="en-US" altLang="zh-CN" dirty="0" err="1" smtClean="0"/>
              <a:t>i</a:t>
            </a:r>
            <a:r>
              <a:rPr lang="zh-CN" altLang="en-US" dirty="0" smtClean="0"/>
              <a:t>求和于 从</a:t>
            </a:r>
            <a:r>
              <a:rPr lang="en-US" altLang="zh-CN" dirty="0" smtClean="0"/>
              <a:t>i+1</a:t>
            </a:r>
            <a:r>
              <a:rPr lang="zh-CN" altLang="en-US" dirty="0" smtClean="0"/>
              <a:t>到</a:t>
            </a:r>
            <a:r>
              <a:rPr lang="en-US" altLang="zh-CN" dirty="0" smtClean="0"/>
              <a:t>n</a:t>
            </a:r>
            <a:r>
              <a:rPr lang="zh-CN" altLang="en-US" dirty="0" smtClean="0"/>
              <a:t>变量为</a:t>
            </a:r>
            <a:r>
              <a:rPr lang="en-US" altLang="zh-CN" dirty="0" smtClean="0"/>
              <a:t>j</a:t>
            </a:r>
            <a:r>
              <a:rPr lang="zh-CN" altLang="en-US" dirty="0" smtClean="0"/>
              <a:t>求和于 </a:t>
            </a:r>
            <a:r>
              <a:rPr lang="en-US" altLang="zh-CN" dirty="0" smtClean="0"/>
              <a:t>X</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i,j</a:t>
            </a:r>
            <a:r>
              <a:rPr lang="en-US" altLang="zh-CN" sz="1200" b="1" kern="1200" dirty="0" smtClean="0">
                <a:solidFill>
                  <a:schemeClr val="tx1"/>
                </a:solidFill>
                <a:effectLst/>
                <a:latin typeface="+mn-lt"/>
                <a:ea typeface="+mn-ea"/>
                <a:cs typeface="+mn-cs"/>
              </a:rPr>
              <a:t>]</a:t>
            </a:r>
            <a:r>
              <a:rPr lang="zh-CN" altLang="en-US" dirty="0" smtClean="0"/>
              <a:t>。其中 </a:t>
            </a:r>
            <a:r>
              <a:rPr lang="en-US" altLang="zh-CN" dirty="0" smtClean="0"/>
              <a:t>z</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i</a:t>
            </a:r>
            <a:r>
              <a:rPr lang="en-US" altLang="zh-CN" sz="1200" b="1" kern="1200" dirty="0" smtClean="0">
                <a:solidFill>
                  <a:schemeClr val="tx1"/>
                </a:solidFill>
                <a:effectLst/>
                <a:latin typeface="+mn-lt"/>
                <a:ea typeface="+mn-ea"/>
                <a:cs typeface="+mn-cs"/>
              </a:rPr>
              <a:t>] </a:t>
            </a:r>
            <a:r>
              <a:rPr lang="zh-CN" altLang="en-US" dirty="0" smtClean="0"/>
              <a:t>与 </a:t>
            </a:r>
            <a:r>
              <a:rPr lang="en-US" altLang="zh-CN" dirty="0" smtClean="0"/>
              <a:t>z</a:t>
            </a:r>
            <a:r>
              <a:rPr lang="en-US" altLang="zh-CN" sz="1200" b="1" kern="1200" dirty="0" smtClean="0">
                <a:solidFill>
                  <a:schemeClr val="tx1"/>
                </a:solidFill>
                <a:effectLst/>
                <a:latin typeface="+mn-lt"/>
                <a:ea typeface="+mn-ea"/>
                <a:cs typeface="+mn-cs"/>
              </a:rPr>
              <a:t>[j] </a:t>
            </a:r>
            <a:r>
              <a:rPr lang="zh-CN" altLang="en-US" dirty="0" smtClean="0"/>
              <a:t>需要比较的概率就是他们在同一分段中被选为主元的概率，也就是 </a:t>
            </a:r>
            <a:r>
              <a:rPr lang="en-US" altLang="zh-CN" dirty="0" smtClean="0"/>
              <a:t>2/(j-1+1)</a:t>
            </a:r>
            <a:r>
              <a:rPr lang="zh-CN" altLang="en-US" dirty="0" smtClean="0"/>
              <a:t>，通过调和级数的放缩再舍去欧拉常数，上面的二重求和最终的计算结果就是 </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nlgn</a:t>
            </a:r>
            <a:r>
              <a:rPr lang="en-US" altLang="zh-CN" sz="120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22842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关于这个问题</a:t>
            </a:r>
            <a:r>
              <a:rPr kumimoji="1" lang="zh-CN" altLang="en-US" dirty="0" smtClean="0"/>
              <a:t>之前</a:t>
            </a:r>
            <a:r>
              <a:rPr kumimoji="1" lang="zh-CN" altLang="en-US" dirty="0" smtClean="0"/>
              <a:t>和在座的某几位讨论过，他们的意见并没有一边倒。本着不试试怎么知道有没有用的心理还是拿起了这本书，得到的结论是肯定的，要不我站在这里不是打脸吗！但是！分析很有料，一会儿我们一起聊聊，看看我的理由能不能打动你去学学算法，或者再把算法深入一下。</a:t>
            </a:r>
          </a:p>
          <a:p>
            <a:endParaRPr kumimoji="1" lang="zh-CN" altLang="en-US" dirty="0" smtClean="0"/>
          </a:p>
          <a:p>
            <a:r>
              <a:rPr kumimoji="1" lang="zh-CN" altLang="en-US" dirty="0" smtClean="0"/>
              <a:t>学了就能用，包教包会</a:t>
            </a:r>
          </a:p>
          <a:p>
            <a:endParaRPr kumimoji="1" lang="zh-CN" altLang="en-US" dirty="0" smtClean="0"/>
          </a:p>
          <a:p>
            <a:r>
              <a:rPr kumimoji="1" lang="zh-CN" altLang="en-US" dirty="0" smtClean="0"/>
              <a:t>学算法怎么可以不会这个，但是这个真的不好算</a:t>
            </a:r>
            <a:r>
              <a:rPr kumimoji="1" lang="zh-CN" altLang="en-US" dirty="0" smtClean="0"/>
              <a:t>，</a:t>
            </a:r>
            <a:r>
              <a:rPr kumimoji="1" lang="zh-CN" altLang="en-US" dirty="0" smtClean="0"/>
              <a:t>需要用到高等数学的一些东西，可能不是很重要但是比较难理解。</a:t>
            </a:r>
          </a:p>
          <a:p>
            <a:endParaRPr kumimoji="1" lang="zh-CN" altLang="en-US" dirty="0" smtClean="0"/>
          </a:p>
          <a:p>
            <a:r>
              <a:rPr kumimoji="1" lang="en-US" altLang="zh-CN" dirty="0" smtClean="0"/>
              <a:t>00:01:30</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56542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1s</a:t>
            </a:r>
            <a:r>
              <a:rPr kumimoji="1" lang="zh-CN" altLang="en-US" dirty="0" smtClean="0"/>
              <a:t> </a:t>
            </a:r>
            <a:r>
              <a:rPr kumimoji="1" lang="zh-CN" altLang="en-US" dirty="0" smtClean="0"/>
              <a:t>的页面，</a:t>
            </a:r>
            <a:r>
              <a:rPr kumimoji="1" lang="en-US" altLang="zh-CN" dirty="0" smtClean="0"/>
              <a:t>80%</a:t>
            </a:r>
            <a:r>
              <a:rPr kumimoji="1" lang="zh-CN" altLang="en-US" dirty="0" smtClean="0"/>
              <a:t>在网络开销</a:t>
            </a:r>
            <a:r>
              <a:rPr kumimoji="1" lang="zh-CN" altLang="en-US" dirty="0" smtClean="0"/>
              <a:t>，</a:t>
            </a:r>
            <a:r>
              <a:rPr kumimoji="1" lang="en-US" altLang="zh-CN" dirty="0" smtClean="0"/>
              <a:t>200sm</a:t>
            </a:r>
            <a:r>
              <a:rPr kumimoji="1" lang="zh-CN" altLang="en-US" dirty="0" smtClean="0"/>
              <a:t>的优化起点，</a:t>
            </a:r>
            <a:r>
              <a:rPr kumimoji="1" lang="en-US" altLang="zh-CN" dirty="0" smtClean="0"/>
              <a:t>50%</a:t>
            </a:r>
            <a:r>
              <a:rPr kumimoji="1" lang="zh-CN" altLang="en-US" dirty="0" smtClean="0"/>
              <a:t>的优化很牛了</a:t>
            </a:r>
            <a:r>
              <a:rPr kumimoji="1" lang="zh-CN" altLang="en-US" dirty="0" smtClean="0"/>
              <a:t>，</a:t>
            </a:r>
            <a:r>
              <a:rPr kumimoji="1" lang="en-US" altLang="zh-CN" dirty="0" smtClean="0"/>
              <a:t>100sm</a:t>
            </a:r>
            <a:r>
              <a:rPr kumimoji="1" lang="zh-CN" altLang="en-US" dirty="0" smtClean="0"/>
              <a:t> </a:t>
            </a:r>
            <a:r>
              <a:rPr kumimoji="1" lang="zh-CN" altLang="en-US" dirty="0" smtClean="0"/>
              <a:t>能感受到吗？</a:t>
            </a:r>
          </a:p>
          <a:p>
            <a:endParaRPr kumimoji="1" lang="zh-CN" altLang="en-US" dirty="0" smtClean="0"/>
          </a:p>
          <a:p>
            <a:r>
              <a:rPr kumimoji="1" lang="zh-CN" altLang="en-US" dirty="0" smtClean="0"/>
              <a:t>业务代码，调接口，传统的操作 </a:t>
            </a:r>
            <a:r>
              <a:rPr kumimoji="1" lang="en-US" altLang="zh-CN" dirty="0" smtClean="0"/>
              <a:t>Dom</a:t>
            </a:r>
            <a:r>
              <a:rPr kumimoji="1" lang="zh-CN" altLang="en-US" dirty="0" smtClean="0"/>
              <a:t>，现在用双向绑定</a:t>
            </a:r>
          </a:p>
          <a:p>
            <a:endParaRPr kumimoji="1" lang="zh-CN" altLang="en-US" dirty="0" smtClean="0"/>
          </a:p>
          <a:p>
            <a:r>
              <a:rPr kumimoji="1" lang="zh-CN" altLang="en-US" dirty="0" smtClean="0"/>
              <a:t>库，模块管理，循环依赖能解决不？图形或动画库，</a:t>
            </a:r>
            <a:r>
              <a:rPr kumimoji="1" lang="en-US" altLang="zh-CN" dirty="0" err="1" smtClean="0"/>
              <a:t>echart</a:t>
            </a:r>
            <a:endParaRPr kumimoji="1" lang="zh-CN" altLang="en-US" dirty="0" smtClean="0"/>
          </a:p>
          <a:p>
            <a:endParaRPr kumimoji="1" lang="zh-CN" altLang="en-US" dirty="0" smtClean="0"/>
          </a:p>
          <a:p>
            <a:r>
              <a:rPr kumimoji="1" lang="en-US" altLang="zh-CN" dirty="0" err="1" smtClean="0"/>
              <a:t>Jquery</a:t>
            </a:r>
            <a:r>
              <a:rPr kumimoji="1" lang="zh-CN" altLang="en-US" dirty="0" smtClean="0"/>
              <a:t>，</a:t>
            </a:r>
            <a:r>
              <a:rPr kumimoji="1" lang="en-US" altLang="zh-CN" dirty="0" smtClean="0"/>
              <a:t>9k</a:t>
            </a:r>
            <a:r>
              <a:rPr kumimoji="1" lang="zh-CN" altLang="en-US" dirty="0" smtClean="0"/>
              <a:t> 行代码，选择器的处理，</a:t>
            </a:r>
            <a:r>
              <a:rPr kumimoji="1" lang="en-US" altLang="zh-CN" dirty="0" smtClean="0"/>
              <a:t>sizzle</a:t>
            </a:r>
            <a:r>
              <a:rPr kumimoji="1" lang="zh-CN" altLang="en-US" dirty="0" smtClean="0"/>
              <a:t> 就占到了</a:t>
            </a:r>
            <a:r>
              <a:rPr kumimoji="1" lang="en-US" altLang="zh-CN" dirty="0" smtClean="0"/>
              <a:t>2k</a:t>
            </a:r>
            <a:r>
              <a:rPr kumimoji="1" lang="zh-CN" altLang="en-US" dirty="0" smtClean="0"/>
              <a:t> 多行</a:t>
            </a:r>
          </a:p>
          <a:p>
            <a:endParaRPr kumimoji="1" lang="zh-CN" altLang="en-US" dirty="0" smtClean="0"/>
          </a:p>
          <a:p>
            <a:r>
              <a:rPr kumimoji="1" lang="zh-CN" altLang="en-US" dirty="0" smtClean="0"/>
              <a:t>被面</a:t>
            </a:r>
            <a:r>
              <a:rPr kumimoji="1" lang="en-US" altLang="zh-CN" dirty="0" smtClean="0"/>
              <a:t>-&gt;</a:t>
            </a:r>
            <a:r>
              <a:rPr kumimoji="1" lang="zh-CN" altLang="en-US" baseline="0" dirty="0" smtClean="0"/>
              <a:t> 直接和钱有关，面别人</a:t>
            </a:r>
            <a:r>
              <a:rPr kumimoji="1" lang="en-US" altLang="zh-CN" baseline="0" dirty="0" smtClean="0"/>
              <a:t>-&gt;</a:t>
            </a:r>
            <a:r>
              <a:rPr kumimoji="1" lang="zh-CN" altLang="en-US" baseline="0" dirty="0" smtClean="0"/>
              <a:t>对逻辑的拆解和代码转换能力 </a:t>
            </a:r>
            <a:r>
              <a:rPr kumimoji="1" lang="en-US" altLang="zh-CN" baseline="0" dirty="0" smtClean="0"/>
              <a:t>-&gt;</a:t>
            </a:r>
            <a:r>
              <a:rPr kumimoji="1" lang="zh-CN" altLang="en-US" baseline="0" dirty="0" smtClean="0"/>
              <a:t> 业务需求到抽象</a:t>
            </a:r>
            <a:r>
              <a:rPr kumimoji="1" lang="zh-CN" altLang="en-US" baseline="0" dirty="0" smtClean="0"/>
              <a:t>工程</a:t>
            </a:r>
          </a:p>
          <a:p>
            <a:endParaRPr kumimoji="1" lang="zh-CN" altLang="en-US" baseline="0" dirty="0" smtClean="0"/>
          </a:p>
          <a:p>
            <a:r>
              <a:rPr kumimoji="1" lang="en-US" altLang="zh-CN" baseline="0" dirty="0" smtClean="0"/>
              <a:t>5:00</a:t>
            </a:r>
            <a:endParaRPr kumimoji="1" lang="zh-CN" altLang="en-US" baseline="0" dirty="0" smtClean="0"/>
          </a:p>
          <a:p>
            <a:endParaRPr kumimoji="1" lang="zh-CN" altLang="en-US" baseline="0" dirty="0" smtClean="0"/>
          </a:p>
          <a:p>
            <a:r>
              <a:rPr kumimoji="1" lang="en-US" altLang="zh-CN" baseline="0" dirty="0" smtClean="0"/>
              <a:t>6:30</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151571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赋值，判断这些就忽略了，</a:t>
            </a:r>
            <a:r>
              <a:rPr kumimoji="1" lang="zh-CN" altLang="en-US" dirty="0" smtClean="0"/>
              <a:t>数据结构</a:t>
            </a:r>
            <a:r>
              <a:rPr kumimoji="1" lang="zh-CN" altLang="en-US" dirty="0" smtClean="0"/>
              <a:t>是很比较大的一块所以这里不展开，我觉得算法的核心是转化数据结构。被转换前的是输入，被转换后的是输出。</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75000"/>
                    <a:lumOff val="25000"/>
                  </a:schemeClr>
                </a:solidFill>
              </a:rPr>
              <a:t>描述一个特定的计算过程来实现输入和输出关系</a:t>
            </a:r>
            <a:endParaRPr kumimoji="1" lang="zh-CN" altLang="en-US" sz="1200"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solidFill>
                  <a:schemeClr val="tx1">
                    <a:lumMod val="75000"/>
                    <a:lumOff val="25000"/>
                  </a:schemeClr>
                </a:solidFill>
              </a:rPr>
              <a:t>01:00</a:t>
            </a:r>
            <a:endParaRPr kumimoji="1" lang="zh-CN" altLang="en-US" sz="1200"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7:30</a:t>
            </a:r>
            <a:endParaRPr kumimoji="1" lang="zh-CN" altLang="en-US"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168468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while</a:t>
            </a:r>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15619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一重：一个总体思路是先将小的放在前面</a:t>
            </a:r>
          </a:p>
          <a:p>
            <a:r>
              <a:rPr kumimoji="1" lang="zh-CN" altLang="en-US" dirty="0" smtClean="0"/>
              <a:t>二重：大的后移，循环后填充空位</a:t>
            </a:r>
          </a:p>
          <a:p>
            <a:endParaRPr kumimoji="1" lang="zh-CN" altLang="en-US" dirty="0" smtClean="0"/>
          </a:p>
          <a:p>
            <a:r>
              <a:rPr kumimoji="1" lang="zh-CN" altLang="en-US" dirty="0" smtClean="0"/>
              <a:t>在</a:t>
            </a:r>
            <a:r>
              <a:rPr kumimoji="1" lang="zh-CN" altLang="en-US" dirty="0" smtClean="0"/>
              <a:t>白板上画一下；</a:t>
            </a:r>
          </a:p>
          <a:p>
            <a:endParaRPr kumimoji="1" lang="zh-CN" altLang="en-US" dirty="0" smtClean="0"/>
          </a:p>
          <a:p>
            <a:r>
              <a:rPr kumimoji="1" lang="zh-CN" altLang="en-US" dirty="0" smtClean="0"/>
              <a:t>注意分离，这样一个简单的排序实际上是两个循环</a:t>
            </a:r>
          </a:p>
          <a:p>
            <a:endParaRPr kumimoji="1" lang="zh-CN" altLang="en-US" dirty="0" smtClean="0"/>
          </a:p>
          <a:p>
            <a:r>
              <a:rPr kumimoji="1" lang="zh-CN" altLang="en-US" dirty="0" smtClean="0"/>
              <a:t>边界判断：第一个需要吗？需要，第二个需要吗？不需要</a:t>
            </a:r>
          </a:p>
          <a:p>
            <a:endParaRPr kumimoji="1" lang="zh-CN" altLang="en-US" dirty="0" smtClean="0"/>
          </a:p>
          <a:p>
            <a:r>
              <a:rPr kumimoji="1" lang="zh-CN" altLang="en-US" dirty="0" smtClean="0"/>
              <a:t>你写任何的循环，套这三条，我发现写得快 </a:t>
            </a:r>
            <a:r>
              <a:rPr kumimoji="1" lang="en-US" altLang="zh-CN" dirty="0" smtClean="0"/>
              <a:t>bug</a:t>
            </a:r>
            <a:r>
              <a:rPr kumimoji="1" lang="zh-CN" altLang="en-US" dirty="0" smtClean="0"/>
              <a:t> </a:t>
            </a:r>
            <a:r>
              <a:rPr kumimoji="1" lang="zh-CN" altLang="en-US" dirty="0" smtClean="0"/>
              <a:t>少</a:t>
            </a:r>
          </a:p>
          <a:p>
            <a:endParaRPr kumimoji="1" lang="zh-CN" altLang="en-US" dirty="0" smtClean="0"/>
          </a:p>
          <a:p>
            <a:r>
              <a:rPr kumimoji="1" lang="en-US" altLang="zh-CN" dirty="0" smtClean="0"/>
              <a:t>##</a:t>
            </a:r>
            <a:r>
              <a:rPr kumimoji="1" lang="zh-CN" altLang="en-US" dirty="0" smtClean="0"/>
              <a:t> 对边界的思考能看出一个人干活儿是不是细致 </a:t>
            </a:r>
            <a:r>
              <a:rPr kumimoji="1" lang="en-US" altLang="zh-CN" dirty="0" smtClean="0"/>
              <a:t>##</a:t>
            </a:r>
            <a:endParaRPr kumimoji="1" lang="zh-CN" altLang="en-US" dirty="0" smtClean="0"/>
          </a:p>
          <a:p>
            <a:endParaRPr kumimoji="1" lang="zh-CN" altLang="en-US" dirty="0" smtClean="0"/>
          </a:p>
          <a:p>
            <a:r>
              <a:rPr kumimoji="1" lang="en-US" altLang="zh-CN" dirty="0" smtClean="0"/>
              <a:t>4:00</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11:30</a:t>
            </a:r>
            <a:endParaRPr kumimoji="1" lang="zh-CN" altLang="en-US" dirty="0" smtClean="0"/>
          </a:p>
          <a:p>
            <a:endParaRPr kumimoji="1" lang="zh-CN" altLang="en-US" dirty="0" smtClean="0"/>
          </a:p>
        </p:txBody>
      </p:sp>
      <p:sp>
        <p:nvSpPr>
          <p:cNvPr id="4" name="幻灯片编号占位符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1885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对这代码说一下：</a:t>
            </a:r>
            <a:endParaRPr kumimoji="1" lang="zh-CN" altLang="en-US" dirty="0" smtClean="0"/>
          </a:p>
          <a:p>
            <a:endParaRPr kumimoji="1" lang="zh-CN" altLang="en-US" dirty="0" smtClean="0"/>
          </a:p>
          <a:p>
            <a:r>
              <a:rPr kumimoji="1" lang="en-US" altLang="zh-CN" dirty="0" smtClean="0"/>
              <a:t>1:00</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12:30</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43910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把一个大问题拆解成小问题，如果这个小问题解决了那我当前的问题就可以利用小问题的答案来解决，然后把小问题解决，最后把小问题的答案返回给较大问题来逐层解决。</a:t>
            </a:r>
          </a:p>
          <a:p>
            <a:endParaRPr kumimoji="1" lang="zh-CN" altLang="en-US" dirty="0" smtClean="0"/>
          </a:p>
          <a:p>
            <a:r>
              <a:rPr kumimoji="1" lang="en-US" altLang="zh-CN" dirty="0" smtClean="0"/>
              <a:t>1:00</a:t>
            </a:r>
            <a:endParaRPr kumimoji="1" lang="zh-CN" altLang="en-US" dirty="0" smtClean="0"/>
          </a:p>
          <a:p>
            <a:r>
              <a:rPr kumimoji="1" lang="en-US" altLang="zh-CN" dirty="0" smtClean="0"/>
              <a:t>13:30</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200321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全靠发挥</a:t>
            </a:r>
            <a:r>
              <a:rPr kumimoji="1" lang="zh-CN" altLang="en-US" dirty="0" smtClean="0"/>
              <a:t>了，</a:t>
            </a:r>
            <a:r>
              <a:rPr kumimoji="1" lang="zh-CN" altLang="en-US" dirty="0" smtClean="0"/>
              <a:t>但愿能顺畅的讲出来</a:t>
            </a:r>
            <a:r>
              <a:rPr kumimoji="1" lang="zh-CN" altLang="en-US" dirty="0" smtClean="0"/>
              <a:t>。</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13:30</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170856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98348" y="1028700"/>
            <a:ext cx="8147304" cy="1008126"/>
          </a:xfrm>
        </p:spPr>
        <p:txBody>
          <a:bodyPr vert="horz" lIns="91440" tIns="45720" rIns="91440" bIns="45720" rtlCol="0" anchor="b" anchorCtr="0">
            <a:normAutofit/>
            <a:scene3d>
              <a:camera prst="orthographicFront"/>
              <a:lightRig rig="threePt" dir="t">
                <a:rot lat="0" lon="0" rev="10800000"/>
              </a:lightRig>
            </a:scene3d>
            <a:sp3d extrusionH="57150">
              <a:bevelT w="38100" h="38100" prst="relaxedInset"/>
              <a:bevelB w="38100" h="38100" prst="relaxedInset"/>
            </a:sp3d>
          </a:bodyPr>
          <a:lstStyle>
            <a:lvl1pPr algn="ctr" defTabSz="914400" rtl="0" eaLnBrk="1" latinLnBrk="0" hangingPunct="1">
              <a:lnSpc>
                <a:spcPts val="6400"/>
              </a:lnSpc>
              <a:spcBef>
                <a:spcPct val="0"/>
              </a:spcBef>
              <a:buNone/>
              <a:defRPr sz="6000" kern="1200">
                <a:solidFill>
                  <a:schemeClr val="bg1"/>
                </a:solidFill>
                <a:effectLst>
                  <a:outerShdw blurRad="25400" dist="19050" dir="4200000" algn="ctr" rotWithShape="0">
                    <a:schemeClr val="tx1">
                      <a:alpha val="40000"/>
                    </a:schemeClr>
                  </a:outerShdw>
                </a:effectLst>
                <a:latin typeface="+mj-lt"/>
                <a:ea typeface="+mj-ea"/>
                <a:cs typeface="+mj-cs"/>
              </a:defRPr>
            </a:lvl1pPr>
          </a:lstStyle>
          <a:p>
            <a:r>
              <a:rPr lang="zh-CN" altLang="en-US" smtClean="0"/>
              <a:t>单击此处编辑母版标题样式</a:t>
            </a:r>
            <a:endParaRPr/>
          </a:p>
        </p:txBody>
      </p:sp>
      <p:sp>
        <p:nvSpPr>
          <p:cNvPr id="3" name="Subtitle 2"/>
          <p:cNvSpPr>
            <a:spLocks noGrp="1"/>
          </p:cNvSpPr>
          <p:nvPr>
            <p:ph type="subTitle" idx="1"/>
          </p:nvPr>
        </p:nvSpPr>
        <p:spPr>
          <a:xfrm>
            <a:off x="498348" y="2036825"/>
            <a:ext cx="8147304" cy="500634"/>
          </a:xfrm>
        </p:spPr>
        <p:txBody>
          <a:bodyPr vert="horz" lIns="91440" tIns="45720" rIns="91440" bIns="45720" rtlCol="0">
            <a:normAutofit/>
            <a:scene3d>
              <a:camera prst="orthographicFront"/>
              <a:lightRig rig="threePt" dir="t"/>
            </a:scene3d>
            <a:sp3d extrusionH="57150">
              <a:bevelT w="38100" h="38100" prst="relaxedInset"/>
              <a:bevelB w="38100" h="38100" prst="relaxedInset"/>
            </a:sp3d>
          </a:bodyPr>
          <a:lstStyle>
            <a:lvl1pPr marL="0" indent="0" algn="ctr" defTabSz="914400" rtl="0" eaLnBrk="1" latinLnBrk="0" hangingPunct="1">
              <a:spcBef>
                <a:spcPts val="0"/>
              </a:spcBef>
              <a:buClr>
                <a:schemeClr val="tx1">
                  <a:lumMod val="75000"/>
                  <a:lumOff val="25000"/>
                </a:schemeClr>
              </a:buClr>
              <a:buSzPct val="75000"/>
              <a:buFont typeface="Wingdings 2" pitchFamily="18" charset="2"/>
              <a:buNone/>
              <a:defRPr sz="2200" b="0" kern="1200" baseline="0">
                <a:solidFill>
                  <a:schemeClr val="bg1"/>
                </a:solidFill>
                <a:effectLst>
                  <a:outerShdw blurRad="25400" dist="25400" dir="4200000" algn="ctr" rotWithShape="0">
                    <a:schemeClr val="tx1">
                      <a:alpha val="4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pPr algn="ctr"/>
            <a:fld id="{047E157E-8DCB-4F70-A0AF-5EB586A91DD4}" type="datetime1">
              <a:rPr kumimoji="0" lang="en-US" smtClean="0">
                <a:solidFill>
                  <a:srgbClr val="FFFFFF"/>
                </a:solidFill>
              </a:rPr>
              <a:pPr algn="ctr"/>
              <a:t>10/13/16</a:t>
            </a:fld>
            <a:endParaRPr kumimoji="0" lang="en-US" sz="2000" dirty="0">
              <a:solidFill>
                <a:srgbClr val="FFFFFF"/>
              </a:solidFill>
            </a:endParaRPr>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pPr algn="r"/>
            <a:endParaRPr kumimoji="0" lang="en-US" dirty="0">
              <a:solidFill>
                <a:schemeClr val="tx2"/>
              </a:solidFill>
            </a:endParaRPr>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076629CB-7937-4506-A327-ACF88B95BB0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97540" y="312645"/>
            <a:ext cx="3840480" cy="1495985"/>
          </a:xfrm>
        </p:spPr>
        <p:txBody>
          <a:bodyPr anchor="b"/>
          <a:lstStyle>
            <a:lvl1pPr algn="ctr">
              <a:defRPr sz="4400" b="0"/>
            </a:lvl1pPr>
          </a:lstStyle>
          <a:p>
            <a:r>
              <a:rPr lang="zh-CN" altLang="en-US" smtClean="0"/>
              <a:t>单击此处编辑母版标题样式</a:t>
            </a:r>
            <a:endParaRPr/>
          </a:p>
        </p:txBody>
      </p:sp>
      <p:sp>
        <p:nvSpPr>
          <p:cNvPr id="4" name="Text Placeholder 3"/>
          <p:cNvSpPr>
            <a:spLocks noGrp="1"/>
          </p:cNvSpPr>
          <p:nvPr>
            <p:ph type="body" sz="half" idx="2"/>
          </p:nvPr>
        </p:nvSpPr>
        <p:spPr>
          <a:xfrm>
            <a:off x="497540" y="1828800"/>
            <a:ext cx="3840480" cy="2487707"/>
          </a:xfrm>
        </p:spPr>
        <p:txBody>
          <a:bodyPr>
            <a:normAutofit/>
          </a:bodyPr>
          <a:lstStyle>
            <a:lvl1pPr marL="0" indent="0" algn="ctr">
              <a:spcBef>
                <a:spcPts val="6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4606EA6-EFEA-4C30-9264-4F9291A5780D}" type="datetime1">
              <a:rPr kumimoji="0" lang="en-US" smtClean="0"/>
              <a:pPr/>
              <a:t>10/13/16</a:t>
            </a:fld>
            <a:endParaRPr kumimoji="0"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pPr algn="ctr"/>
            <a:fld id="{8F82E0A0-C266-4798-8C8F-B9F91E9DA37E}" type="slidenum">
              <a:rPr kumimoji="0" lang="en-US" sz="2800" b="1" smtClean="0">
                <a:solidFill>
                  <a:srgbClr val="FFFFFF"/>
                </a:solidFill>
              </a:rPr>
              <a:pPr algn="ctr"/>
              <a:t>‹#›</a:t>
            </a:fld>
            <a:endParaRPr kumimoji="0" lang="en-US" sz="2800" dirty="0"/>
          </a:p>
        </p:txBody>
      </p:sp>
      <p:sp>
        <p:nvSpPr>
          <p:cNvPr id="8" name="Picture Placeholder 2"/>
          <p:cNvSpPr>
            <a:spLocks noGrp="1"/>
          </p:cNvSpPr>
          <p:nvPr>
            <p:ph type="pic" idx="1"/>
          </p:nvPr>
        </p:nvSpPr>
        <p:spPr>
          <a:xfrm>
            <a:off x="4805045" y="322730"/>
            <a:ext cx="3840480" cy="4074459"/>
          </a:xfrm>
          <a:solidFill>
            <a:schemeClr val="bg1">
              <a:lumMod val="85000"/>
            </a:schemeClr>
          </a:solidFill>
          <a:ln w="127000" cap="sq">
            <a:solidFill>
              <a:schemeClr val="bg1"/>
            </a:solidFill>
            <a:miter lim="800000"/>
          </a:ln>
          <a:effectLst>
            <a:outerShdw blurRad="76200" dist="12700" dir="5400000" sx="100500" sy="100500" rotWithShape="0">
              <a:prstClr val="black">
                <a:alpha val="30000"/>
              </a:prstClr>
            </a:outerShdw>
          </a:effectLst>
          <a:scene3d>
            <a:camera prst="orthographicFront"/>
            <a:lightRig rig="threePt" dir="t"/>
          </a:scene3d>
          <a:sp3d extrusionH="50800">
            <a:extrusionClr>
              <a:schemeClr val="tx1"/>
            </a:extrusionClr>
            <a:contourClr>
              <a:schemeClr val="tx1"/>
            </a:contourClr>
          </a:sp3d>
        </p:spPr>
        <p:txBody>
          <a:bodyPr vert="horz" lIns="91440" tIns="45720" rIns="91440" bIns="45720" rtlCol="0">
            <a:normAutofit/>
          </a:bodyPr>
          <a:lstStyle>
            <a:lvl1pPr marL="457200" indent="-457200" algn="l" defTabSz="914400" rtl="0" eaLnBrk="1" latinLnBrk="0" hangingPunct="1">
              <a:spcBef>
                <a:spcPts val="2000"/>
              </a:spcBef>
              <a:buClr>
                <a:schemeClr val="accent2">
                  <a:lumMod val="50000"/>
                  <a:lumOff val="50000"/>
                </a:schemeClr>
              </a:buClr>
              <a:buSzPct val="75000"/>
              <a:buFont typeface="Wingdings 2" pitchFamily="18" charset="2"/>
              <a:buNone/>
              <a:defRPr sz="2200" kern="1200">
                <a:solidFill>
                  <a:schemeClr val="tx1">
                    <a:lumMod val="75000"/>
                    <a:lumOff val="2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vl7pPr marL="2743200" indent="-457200">
              <a:defRPr/>
            </a:lvl7pPr>
            <a:lvl8pPr marL="2743200" indent="-457200">
              <a:defRPr/>
            </a:lvl8pPr>
            <a:lvl9pPr marL="2743200" indent="-457200">
              <a:defRPr/>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4606EA6-EFEA-4C30-9264-4F9291A5780D}" type="datetime1">
              <a:rPr kumimoji="0" lang="en-US" smtClean="0"/>
              <a:pPr/>
              <a:t>10/13/16</a:t>
            </a:fld>
            <a:endParaRPr kumimoji="0" lang="en-US" sz="1400" dirty="0">
              <a:solidFill>
                <a:schemeClr val="tx2"/>
              </a:solidFill>
            </a:endParaRPr>
          </a:p>
        </p:txBody>
      </p:sp>
      <p:sp>
        <p:nvSpPr>
          <p:cNvPr id="5" name="Footer Placeholder 4"/>
          <p:cNvSpPr>
            <a:spLocks noGrp="1"/>
          </p:cNvSpPr>
          <p:nvPr>
            <p:ph type="ftr" sz="quarter" idx="11"/>
          </p:nvPr>
        </p:nvSpPr>
        <p:spPr/>
        <p:txBody>
          <a:bodyPr/>
          <a:lstStyle/>
          <a:p>
            <a:pPr algn="r"/>
            <a:endParaRPr kumimoji="0"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1412" y="313135"/>
            <a:ext cx="1600200" cy="4281488"/>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511175" y="313135"/>
            <a:ext cx="6499225" cy="4281488"/>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4606EA6-EFEA-4C30-9264-4F9291A5780D}" type="datetime1">
              <a:rPr kumimoji="0" lang="en-US" smtClean="0"/>
              <a:pPr/>
              <a:t>10/13/16</a:t>
            </a:fld>
            <a:endParaRPr kumimoji="0" lang="en-US" sz="1400" dirty="0">
              <a:solidFill>
                <a:schemeClr val="tx2"/>
              </a:solidFill>
            </a:endParaRPr>
          </a:p>
        </p:txBody>
      </p:sp>
      <p:sp>
        <p:nvSpPr>
          <p:cNvPr id="5" name="Footer Placeholder 4"/>
          <p:cNvSpPr>
            <a:spLocks noGrp="1"/>
          </p:cNvSpPr>
          <p:nvPr>
            <p:ph type="ftr" sz="quarter" idx="11"/>
          </p:nvPr>
        </p:nvSpPr>
        <p:spPr/>
        <p:txBody>
          <a:bodyPr/>
          <a:lstStyle/>
          <a:p>
            <a:pPr algn="r"/>
            <a:endParaRPr kumimoji="0"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正在关闭">
    <p:bg>
      <p:bgRef idx="1003">
        <a:schemeClr val="bg2"/>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E4606EA6-EFEA-4C30-9264-4F9291A5780D}" type="datetime1">
              <a:rPr kumimoji="0" lang="en-US" smtClean="0"/>
              <a:pPr/>
              <a:t>10/13/16</a:t>
            </a:fld>
            <a:endParaRPr kumimoji="0" lang="en-US" sz="1400" dirty="0">
              <a:solidFill>
                <a:schemeClr val="tx2"/>
              </a:solidFill>
            </a:endParaRPr>
          </a:p>
        </p:txBody>
      </p:sp>
      <p:sp>
        <p:nvSpPr>
          <p:cNvPr id="4" name="Footer Placeholder 3"/>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pPr algn="r"/>
            <a:endParaRPr kumimoji="0" lang="en-US" sz="1400" dirty="0">
              <a:solidFill>
                <a:schemeClr val="tx2"/>
              </a:solidFill>
            </a:endParaRPr>
          </a:p>
        </p:txBody>
      </p:sp>
      <p:sp>
        <p:nvSpPr>
          <p:cNvPr id="5" name="Slide Number Placeholder 4"/>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4606EA6-EFEA-4C30-9264-4F9291A5780D}" type="datetime1">
              <a:rPr kumimoji="0" lang="en-US" smtClean="0"/>
              <a:pPr/>
              <a:t>10/13/16</a:t>
            </a:fld>
            <a:endParaRPr kumimoji="0" lang="en-US" sz="1400" dirty="0">
              <a:solidFill>
                <a:schemeClr val="tx2"/>
              </a:solidFill>
            </a:endParaRPr>
          </a:p>
        </p:txBody>
      </p:sp>
      <p:sp>
        <p:nvSpPr>
          <p:cNvPr id="5" name="Footer Placeholder 4"/>
          <p:cNvSpPr>
            <a:spLocks noGrp="1"/>
          </p:cNvSpPr>
          <p:nvPr>
            <p:ph type="ftr" sz="quarter" idx="11"/>
          </p:nvPr>
        </p:nvSpPr>
        <p:spPr/>
        <p:txBody>
          <a:bodyPr/>
          <a:lstStyle/>
          <a:p>
            <a:pPr algn="r"/>
            <a:endParaRPr kumimoji="0"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98476" y="3257549"/>
            <a:ext cx="8147049" cy="1009510"/>
          </a:xfrm>
        </p:spPr>
        <p:txBody>
          <a:bodyPr>
            <a:normAutofit/>
            <a:scene3d>
              <a:camera prst="orthographicFront"/>
              <a:lightRig rig="threePt" dir="t">
                <a:rot lat="0" lon="0" rev="10800000"/>
              </a:lightRig>
            </a:scene3d>
            <a:sp3d extrusionH="57150">
              <a:bevelT w="38100" h="38100" prst="relaxedInset"/>
              <a:bevelB w="38100" h="38100" prst="relaxedInset"/>
            </a:sp3d>
          </a:bodyPr>
          <a:lstStyle>
            <a:lvl1pPr>
              <a:lnSpc>
                <a:spcPts val="6400"/>
              </a:lnSpc>
              <a:defRPr sz="6000">
                <a:solidFill>
                  <a:schemeClr val="bg1"/>
                </a:solidFill>
                <a:effectLst>
                  <a:outerShdw blurRad="25400" dist="19050" dir="4200000" algn="ctr" rotWithShape="0">
                    <a:schemeClr val="tx1">
                      <a:alpha val="40000"/>
                    </a:schemeClr>
                  </a:outerShdw>
                </a:effectLst>
              </a:defRPr>
            </a:lvl1pPr>
          </a:lstStyle>
          <a:p>
            <a:r>
              <a:rPr lang="zh-CN" altLang="en-US" smtClean="0"/>
              <a:t>单击此处编辑母版标题样式</a:t>
            </a:r>
            <a:endParaRPr/>
          </a:p>
        </p:txBody>
      </p:sp>
      <p:sp>
        <p:nvSpPr>
          <p:cNvPr id="3" name="Subtitle 2"/>
          <p:cNvSpPr>
            <a:spLocks noGrp="1"/>
          </p:cNvSpPr>
          <p:nvPr>
            <p:ph type="subTitle" idx="1"/>
          </p:nvPr>
        </p:nvSpPr>
        <p:spPr>
          <a:xfrm>
            <a:off x="498475" y="4266079"/>
            <a:ext cx="8147050" cy="497540"/>
          </a:xfrm>
        </p:spPr>
        <p:txBody>
          <a:bodyPr>
            <a:scene3d>
              <a:camera prst="orthographicFront"/>
              <a:lightRig rig="threePt" dir="t"/>
            </a:scene3d>
            <a:sp3d extrusionH="57150">
              <a:bevelT w="38100" h="38100" prst="relaxedInset"/>
              <a:bevelB w="38100" h="38100" prst="relaxedInset"/>
            </a:sp3d>
          </a:bodyPr>
          <a:lstStyle>
            <a:lvl1pPr marL="0" indent="0" algn="ctr">
              <a:spcBef>
                <a:spcPts val="0"/>
              </a:spcBef>
              <a:buNone/>
              <a:defRPr b="0" baseline="0">
                <a:solidFill>
                  <a:schemeClr val="bg1"/>
                </a:solidFill>
                <a:effectLst>
                  <a:outerShdw blurRad="25400" dist="25400" dir="4200000" algn="ctr"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E4606EA6-EFEA-4C30-9264-4F9291A5780D}" type="datetime1">
              <a:rPr kumimoji="0" lang="en-US" smtClean="0"/>
              <a:pPr/>
              <a:t>10/13/16</a:t>
            </a:fld>
            <a:endParaRPr kumimoji="0" lang="en-US" sz="1400" dirty="0">
              <a:solidFill>
                <a:schemeClr val="tx2"/>
              </a:solidFill>
            </a:endParaRPr>
          </a:p>
        </p:txBody>
      </p:sp>
      <p:sp>
        <p:nvSpPr>
          <p:cNvPr id="5" name="Footer Placeholder 4"/>
          <p:cNvSpPr>
            <a:spLocks noGrp="1"/>
          </p:cNvSpPr>
          <p:nvPr>
            <p:ph type="ftr" sz="quarter" idx="11"/>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pPr algn="r"/>
            <a:endParaRPr kumimoji="0" lang="en-US" sz="1400" dirty="0">
              <a:solidFill>
                <a:schemeClr val="tx2"/>
              </a:solidFill>
            </a:endParaRPr>
          </a:p>
        </p:txBody>
      </p:sp>
      <p:sp>
        <p:nvSpPr>
          <p:cNvPr id="6" name="Slide Number Placeholder 5"/>
          <p:cNvSpPr>
            <a:spLocks noGrp="1"/>
          </p:cNvSpPr>
          <p:nvPr>
            <p:ph type="sldNum" sz="quarter" idx="12"/>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
        <p:nvSpPr>
          <p:cNvPr id="8" name="Picture Placeholder 7"/>
          <p:cNvSpPr>
            <a:spLocks noGrp="1"/>
          </p:cNvSpPr>
          <p:nvPr>
            <p:ph type="pic" sz="quarter" idx="13"/>
          </p:nvPr>
        </p:nvSpPr>
        <p:spPr>
          <a:xfrm>
            <a:off x="1981200" y="514350"/>
            <a:ext cx="5181600" cy="2514600"/>
          </a:xfrm>
          <a:solidFill>
            <a:schemeClr val="tx1">
              <a:lumMod val="75000"/>
            </a:schemeClr>
          </a:solidFill>
          <a:ln w="127000" cap="sq">
            <a:solidFill>
              <a:schemeClr val="tx1"/>
            </a:solidFill>
            <a:miter lim="800000"/>
          </a:ln>
          <a:effectLst>
            <a:outerShdw blurRad="63500" sx="101000" sy="101000" algn="ctr" rotWithShape="0">
              <a:schemeClr val="bg2">
                <a:lumMod val="20000"/>
                <a:lumOff val="80000"/>
                <a:alpha val="40000"/>
              </a:schemeClr>
            </a:outerShdw>
          </a:effectLst>
          <a:scene3d>
            <a:camera prst="orthographicFront"/>
            <a:lightRig rig="twoPt" dir="t">
              <a:rot lat="0" lon="0" rev="9000000"/>
            </a:lightRig>
          </a:scene3d>
          <a:sp3d prstMaterial="matte">
            <a:bevelT w="12700" prst="relaxedInset"/>
            <a:bevelB w="38100" h="127000" prst="relaxedInset"/>
            <a:extrusionClr>
              <a:schemeClr val="tx1"/>
            </a:extrusionClr>
            <a:contourClr>
              <a:schemeClr val="tx1"/>
            </a:contourClr>
          </a:sp3d>
        </p:spPr>
        <p:txBody>
          <a:bodyPr/>
          <a:lstStyle>
            <a:lvl1pPr>
              <a:buNone/>
              <a:defRPr/>
            </a:lvl1pPr>
          </a:lstStyle>
          <a:p>
            <a:r>
              <a:rPr lang="zh-CN" altLang="en-US" smtClean="0"/>
              <a:t>将图片拖动到占位符，或单击添加图标</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98475" y="1331119"/>
            <a:ext cx="8147050" cy="1404938"/>
          </a:xfrm>
        </p:spPr>
        <p:txBody>
          <a:bodyPr anchor="b" anchorCtr="0"/>
          <a:lstStyle>
            <a:lvl1pPr algn="ctr">
              <a:defRPr sz="6000" b="0" cap="none" baseline="0"/>
            </a:lvl1pPr>
          </a:lstStyle>
          <a:p>
            <a:r>
              <a:rPr lang="zh-CN" altLang="en-US" smtClean="0"/>
              <a:t>单击此处编辑母版标题样式</a:t>
            </a:r>
            <a:endParaRPr/>
          </a:p>
        </p:txBody>
      </p:sp>
      <p:sp>
        <p:nvSpPr>
          <p:cNvPr id="3" name="Text Placeholder 2"/>
          <p:cNvSpPr>
            <a:spLocks noGrp="1"/>
          </p:cNvSpPr>
          <p:nvPr>
            <p:ph type="body" idx="1"/>
          </p:nvPr>
        </p:nvSpPr>
        <p:spPr>
          <a:xfrm>
            <a:off x="498475" y="2740890"/>
            <a:ext cx="8147050" cy="1125140"/>
          </a:xfrm>
        </p:spPr>
        <p:txBody>
          <a:bodyPr anchor="t" anchorCtr="0">
            <a:normAutofit/>
          </a:bodyPr>
          <a:lstStyle>
            <a:lvl1pPr marL="0" indent="0" algn="ctr">
              <a:spcBef>
                <a:spcPts val="0"/>
              </a:spcBef>
              <a:buNone/>
              <a:defRPr sz="22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CF9F07-3BC7-4570-B054-79111B0A380C}" type="datetime1">
              <a:rPr kumimoji="0" lang="en-US" smtClean="0"/>
              <a:pPr/>
              <a:t>10/13/16</a:t>
            </a:fld>
            <a:endParaRPr kumimoji="0"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lgn="ctr"/>
            <a:fld id="{8F82E0A0-C266-4798-8C8F-B9F91E9DA37E}" type="slidenum">
              <a:rPr kumimoji="0" lang="en-US" sz="2400" b="1" smtClean="0">
                <a:solidFill>
                  <a:srgbClr val="FFFFFF"/>
                </a:solidFill>
              </a:rPr>
              <a:pPr algn="ctr"/>
              <a:t>‹#›</a:t>
            </a:fld>
            <a:endParaRPr kumimoji="0" lang="en-US" sz="2400"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98476" y="70597"/>
            <a:ext cx="8147051" cy="1089212"/>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498475" y="1321594"/>
            <a:ext cx="3840480" cy="3273029"/>
          </a:xfrm>
        </p:spPr>
        <p:txBody>
          <a:bodyPr>
            <a:normAutofit/>
          </a:bodyPr>
          <a:lstStyle>
            <a:lvl1pPr>
              <a:defRPr sz="2000"/>
            </a:lvl1pPr>
            <a:lvl2pPr>
              <a:defRPr sz="18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4805046" y="1321594"/>
            <a:ext cx="3840480" cy="3273029"/>
          </a:xfrm>
        </p:spPr>
        <p:txBody>
          <a:bodyPr>
            <a:normAutofit/>
          </a:bodyPr>
          <a:lstStyle>
            <a:lvl1pPr>
              <a:defRPr sz="2000"/>
            </a:lvl1pPr>
            <a:lvl2pPr>
              <a:defRPr sz="1800"/>
            </a:lvl2pPr>
            <a:lvl3pPr>
              <a:defRPr sz="1800"/>
            </a:lvl3pPr>
            <a:lvl4pPr>
              <a:defRPr sz="1800"/>
            </a:lvl4pPr>
            <a:lvl5pPr marL="2290763" indent="-461963">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E4606EA6-EFEA-4C30-9264-4F9291A5780D}" type="datetime1">
              <a:rPr kumimoji="0" lang="en-US" smtClean="0"/>
              <a:pPr/>
              <a:t>10/13/16</a:t>
            </a:fld>
            <a:endParaRPr kumimoji="0"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algn="ctr"/>
            <a:fld id="{8F82E0A0-C266-4798-8C8F-B9F91E9DA37E}" type="slidenum">
              <a:rPr kumimoji="0" lang="en-US" sz="1400" b="1" smtClean="0">
                <a:solidFill>
                  <a:srgbClr val="FFFFFF"/>
                </a:solidFill>
              </a:rPr>
              <a:pPr algn="ct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98476" y="70597"/>
            <a:ext cx="8147051" cy="1089212"/>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498475" y="1163170"/>
            <a:ext cx="3840480" cy="53697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98475" y="1906120"/>
            <a:ext cx="3840480" cy="2688501"/>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4805046" y="1163170"/>
            <a:ext cx="3840480" cy="53697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05046" y="1906120"/>
            <a:ext cx="3840480" cy="2688501"/>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E4606EA6-EFEA-4C30-9264-4F9291A5780D}" type="datetime1">
              <a:rPr kumimoji="0" lang="en-US" smtClean="0"/>
              <a:pPr/>
              <a:t>10/13/16</a:t>
            </a:fld>
            <a:endParaRPr kumimoji="0"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a:fld id="{8F82E0A0-C266-4798-8C8F-B9F91E9DA37E}" type="slidenum">
              <a:rPr kumimoji="0" lang="en-US" sz="1400" b="1" smtClean="0">
                <a:solidFill>
                  <a:srgbClr val="FFFFFF"/>
                </a:solidFill>
              </a:rPr>
              <a:pPr algn="ctr"/>
              <a:t>‹#›</a:t>
            </a:fld>
            <a:endParaRPr kumimoji="0" lang="en-US"/>
          </a:p>
        </p:txBody>
      </p:sp>
      <p:cxnSp>
        <p:nvCxnSpPr>
          <p:cNvPr id="11" name="Straight Connector 10"/>
          <p:cNvCxnSpPr/>
          <p:nvPr/>
        </p:nvCxnSpPr>
        <p:spPr>
          <a:xfrm>
            <a:off x="502920" y="1764926"/>
            <a:ext cx="3840480" cy="119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05045" y="1764926"/>
            <a:ext cx="3840480" cy="1191"/>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6DFADB5D-B7A0-47E3-AD2D-B1A6F8614213}" type="datetime1">
              <a:rPr kumimoji="0" lang="en-US" smtClean="0"/>
              <a:pPr/>
              <a:t>10/13/16</a:t>
            </a:fld>
            <a:endParaRPr kumimoji="0"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A3F7CB7D-F184-43C7-B6FD-03D728E1BBFF}" type="slidenum">
              <a:rPr kumimoji="0" lang="en-US" smtClean="0">
                <a:solidFill>
                  <a:srgbClr val="FFFFFF"/>
                </a:solidFill>
              </a:rPr>
              <a:pPr/>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kumimoji="0" lang="en-US" smtClean="0"/>
              <a:pPr/>
              <a:t>10/13/16</a:t>
            </a:fld>
            <a:endParaRPr kumimoji="0" lang="en-US"/>
          </a:p>
        </p:txBody>
      </p:sp>
      <p:sp>
        <p:nvSpPr>
          <p:cNvPr id="3" name="Footer Placeholder 2"/>
          <p:cNvSpPr>
            <a:spLocks noGrp="1"/>
          </p:cNvSpPr>
          <p:nvPr>
            <p:ph type="ftr" sz="quarter" idx="11"/>
          </p:nvPr>
        </p:nvSpPr>
        <p:spPr/>
        <p:txBody>
          <a:bodyPr/>
          <a:lstStyle/>
          <a:p>
            <a:endParaRPr kumimoji="0" lang="en-US" dirty="0"/>
          </a:p>
        </p:txBody>
      </p:sp>
      <p:sp>
        <p:nvSpPr>
          <p:cNvPr id="4" name="Slide Number Placeholder 3"/>
          <p:cNvSpPr>
            <a:spLocks noGrp="1"/>
          </p:cNvSpPr>
          <p:nvPr>
            <p:ph type="sldNum" sz="quarter" idx="12"/>
          </p:nvPr>
        </p:nvSpPr>
        <p:spPr/>
        <p:txBody>
          <a:bodyPr/>
          <a:lstStyle/>
          <a:p>
            <a:fld id="{A3F7CB7D-F184-43C7-B6FD-03D728E1BBFF}" type="slidenum">
              <a:rPr kumimoji="0" lang="en-US" smtClean="0">
                <a:solidFill>
                  <a:schemeClr val="tx2"/>
                </a:solidFill>
              </a:rPr>
              <a:pPr/>
              <a:t>‹#›</a:t>
            </a:fld>
            <a:endParaRPr kumimoji="0" lang="en-US" dirty="0">
              <a:solidFill>
                <a:schemeClr val="tx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97540" y="312645"/>
            <a:ext cx="3840480" cy="1495985"/>
          </a:xfrm>
        </p:spPr>
        <p:txBody>
          <a:bodyPr anchor="b"/>
          <a:lstStyle>
            <a:lvl1pPr algn="ctr">
              <a:defRPr sz="4400" b="0"/>
            </a:lvl1pPr>
          </a:lstStyle>
          <a:p>
            <a:r>
              <a:rPr lang="zh-CN" altLang="en-US" smtClean="0"/>
              <a:t>单击此处编辑母版标题样式</a:t>
            </a:r>
            <a:endParaRPr/>
          </a:p>
        </p:txBody>
      </p:sp>
      <p:sp>
        <p:nvSpPr>
          <p:cNvPr id="3" name="Content Placeholder 2"/>
          <p:cNvSpPr>
            <a:spLocks noGrp="1"/>
          </p:cNvSpPr>
          <p:nvPr>
            <p:ph idx="1"/>
          </p:nvPr>
        </p:nvSpPr>
        <p:spPr>
          <a:xfrm>
            <a:off x="4792532" y="302560"/>
            <a:ext cx="3840480" cy="4292063"/>
          </a:xfrm>
        </p:spPr>
        <p:txBody>
          <a:bodyPr>
            <a:normAutofit/>
          </a:bodyPr>
          <a:lstStyle>
            <a:lvl1pPr>
              <a:defRPr sz="20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497540" y="1828800"/>
            <a:ext cx="3840480" cy="2487707"/>
          </a:xfrm>
        </p:spPr>
        <p:txBody>
          <a:bodyPr>
            <a:normAutofit/>
          </a:bodyPr>
          <a:lstStyle>
            <a:lvl1pPr marL="0" indent="0" algn="ctr">
              <a:spcBef>
                <a:spcPts val="6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49A8198-4617-485E-9585-4840B69DBBA6}" type="datetime1">
              <a:rPr kumimoji="0" lang="en-US" smtClean="0"/>
              <a:pPr/>
              <a:t>10/13/16</a:t>
            </a:fld>
            <a:endParaRPr kumimoji="0"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A3F7CB7D-F184-43C7-B6FD-03D728E1BBFF}" type="slidenum">
              <a:rPr kumimoji="0" lang="en-US" smtClean="0">
                <a:solidFill>
                  <a:srgbClr val="FFFFFF"/>
                </a:solidFill>
              </a:rPr>
              <a:pPr/>
              <a:t>‹#›</a:t>
            </a:fld>
            <a:endParaRPr kumimoji="0" lang="en-US" dirty="0">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6" y="70597"/>
            <a:ext cx="8147051" cy="1089212"/>
          </a:xfrm>
          <a:prstGeom prst="rect">
            <a:avLst/>
          </a:prstGeom>
        </p:spPr>
        <p:txBody>
          <a:bodyPr vert="horz" lIns="91440" tIns="45720" rIns="91440" bIns="45720" rtlCol="0" anchor="b" anchorCtr="0">
            <a:noAutofit/>
          </a:bodyPr>
          <a:lstStyle/>
          <a:p>
            <a:r>
              <a:rPr lang="zh-CN" altLang="en-US" smtClean="0"/>
              <a:t>单击此处编辑母版标题样式</a:t>
            </a:r>
            <a:endParaRPr/>
          </a:p>
        </p:txBody>
      </p:sp>
      <p:sp>
        <p:nvSpPr>
          <p:cNvPr id="3" name="Text Placeholder 2"/>
          <p:cNvSpPr>
            <a:spLocks noGrp="1"/>
          </p:cNvSpPr>
          <p:nvPr>
            <p:ph type="body" idx="1"/>
          </p:nvPr>
        </p:nvSpPr>
        <p:spPr>
          <a:xfrm>
            <a:off x="498476" y="1321174"/>
            <a:ext cx="8147051" cy="327344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188259" y="4767263"/>
            <a:ext cx="2133600" cy="273844"/>
          </a:xfrm>
          <a:prstGeom prst="rect">
            <a:avLst/>
          </a:prstGeom>
        </p:spPr>
        <p:txBody>
          <a:bodyPr vert="horz" lIns="91440" tIns="45720" rIns="91440" bIns="45720" rtlCol="0" anchor="ctr"/>
          <a:lstStyle>
            <a:lvl1pPr algn="l">
              <a:defRPr sz="1100">
                <a:solidFill>
                  <a:schemeClr val="tx1">
                    <a:lumMod val="75000"/>
                    <a:lumOff val="25000"/>
                  </a:schemeClr>
                </a:solidFill>
              </a:defRPr>
            </a:lvl1pPr>
          </a:lstStyle>
          <a:p>
            <a:fld id="{E4606EA6-EFEA-4C30-9264-4F9291A5780D}" type="datetime1">
              <a:rPr kumimoji="0" lang="en-US" smtClean="0"/>
              <a:pPr/>
              <a:t>10/13/16</a:t>
            </a:fld>
            <a:endParaRPr kumimoji="0" lang="en-US" sz="1400" dirty="0">
              <a:solidFill>
                <a:schemeClr val="tx2"/>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100">
                <a:solidFill>
                  <a:schemeClr val="tx1">
                    <a:lumMod val="75000"/>
                    <a:lumOff val="25000"/>
                  </a:schemeClr>
                </a:solidFill>
              </a:defRPr>
            </a:lvl1pPr>
          </a:lstStyle>
          <a:p>
            <a:pPr algn="r"/>
            <a:endParaRPr kumimoji="0" lang="en-US" sz="1400" dirty="0">
              <a:solidFill>
                <a:schemeClr val="tx2"/>
              </a:solidFill>
            </a:endParaRPr>
          </a:p>
        </p:txBody>
      </p:sp>
      <p:sp>
        <p:nvSpPr>
          <p:cNvPr id="6" name="Slide Number Placeholder 5"/>
          <p:cNvSpPr>
            <a:spLocks noGrp="1"/>
          </p:cNvSpPr>
          <p:nvPr>
            <p:ph type="sldNum" sz="quarter" idx="4"/>
          </p:nvPr>
        </p:nvSpPr>
        <p:spPr>
          <a:xfrm>
            <a:off x="6817659" y="4767263"/>
            <a:ext cx="2133600" cy="273844"/>
          </a:xfrm>
          <a:prstGeom prst="rect">
            <a:avLst/>
          </a:prstGeom>
        </p:spPr>
        <p:txBody>
          <a:bodyPr vert="horz" lIns="91440" tIns="45720" rIns="91440" bIns="45720" rtlCol="0" anchor="ctr"/>
          <a:lstStyle>
            <a:lvl1pPr algn="r">
              <a:defRPr sz="1100">
                <a:solidFill>
                  <a:schemeClr val="tx1">
                    <a:lumMod val="75000"/>
                    <a:lumOff val="25000"/>
                  </a:schemeClr>
                </a:solidFill>
              </a:defRPr>
            </a:lvl1pPr>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p:titleStyle>
    <p:body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segmentfault.com/q/1010000000154927" TargetMode="External"/><Relationship Id="rId4" Type="http://schemas.openxmlformats.org/officeDocument/2006/relationships/hyperlink" Target="https://leetcode.com/" TargetMode="External"/><Relationship Id="rId5" Type="http://schemas.openxmlformats.org/officeDocument/2006/relationships/hyperlink" Target="https://freecodecamp.cn/" TargetMode="External"/><Relationship Id="rId6" Type="http://schemas.openxmlformats.org/officeDocument/2006/relationships/hyperlink" Target="http://web.jobbole.com/87968/" TargetMode="External"/><Relationship Id="rId7" Type="http://schemas.openxmlformats.org/officeDocument/2006/relationships/hyperlink" Target="http://www.jianshu.com/p/1b4068ccd505" TargetMode="External"/><Relationship Id="rId8" Type="http://schemas.openxmlformats.org/officeDocument/2006/relationships/hyperlink" Target="http://hao.jser.com/archive/3675/" TargetMode="External"/><Relationship Id="rId1" Type="http://schemas.openxmlformats.org/officeDocument/2006/relationships/slideLayout" Target="../slideLayouts/slideLayout2.xml"/><Relationship Id="rId2" Type="http://schemas.openxmlformats.org/officeDocument/2006/relationships/hyperlink" Target="https://github.com/longze/my-cellar/tree/master/web/articles/algorithms-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990600" y="117475"/>
            <a:ext cx="8153400" cy="1006475"/>
          </a:xfrm>
        </p:spPr>
        <p:txBody>
          <a:bodyPr>
            <a:normAutofit fontScale="90000"/>
          </a:bodyPr>
          <a:lstStyle/>
          <a:p>
            <a:pPr algn="ctr"/>
            <a:r>
              <a:rPr kumimoji="1" lang="en-US" altLang="zh-CN" dirty="0" smtClean="0"/>
              <a:t/>
            </a:r>
            <a:br>
              <a:rPr kumimoji="1" lang="en-US" altLang="zh-CN" dirty="0" smtClean="0"/>
            </a:br>
            <a:r>
              <a:rPr kumimoji="1" lang="en-US" altLang="zh-CN" dirty="0" smtClean="0"/>
              <a:t/>
            </a:r>
            <a:br>
              <a:rPr kumimoji="1" lang="en-US" altLang="zh-CN" dirty="0" smtClean="0"/>
            </a:br>
            <a:r>
              <a:rPr kumimoji="1" lang="en-US" altLang="zh-CN" dirty="0"/>
              <a:t/>
            </a:r>
            <a:br>
              <a:rPr kumimoji="1" lang="en-US" altLang="zh-CN" dirty="0"/>
            </a:br>
            <a:endParaRPr kumimoji="1" lang="zh-CN" altLang="en-US" dirty="0"/>
          </a:p>
        </p:txBody>
      </p:sp>
      <p:sp>
        <p:nvSpPr>
          <p:cNvPr id="10" name="文本框 9"/>
          <p:cNvSpPr txBox="1"/>
          <p:nvPr/>
        </p:nvSpPr>
        <p:spPr>
          <a:xfrm>
            <a:off x="1295400" y="1733550"/>
            <a:ext cx="6172200" cy="1815882"/>
          </a:xfrm>
          <a:prstGeom prst="rect">
            <a:avLst/>
          </a:prstGeom>
          <a:noFill/>
        </p:spPr>
        <p:txBody>
          <a:bodyPr wrap="square" rtlCol="0">
            <a:spAutoFit/>
          </a:bodyPr>
          <a:lstStyle/>
          <a:p>
            <a:pPr algn="ctr"/>
            <a:r>
              <a:rPr kumimoji="1" lang="en-US" altLang="zh-CN" dirty="0"/>
              <a:t>	</a:t>
            </a:r>
            <a:br>
              <a:rPr kumimoji="1" lang="en-US" altLang="zh-CN" dirty="0"/>
            </a:br>
            <a:r>
              <a:rPr lang="zh-CN" altLang="en-US" sz="4000" b="1" dirty="0" smtClean="0"/>
              <a:t>当</a:t>
            </a:r>
            <a:r>
              <a:rPr lang="zh-CN" altLang="en-US" sz="4000" b="1" dirty="0"/>
              <a:t>算法与前端</a:t>
            </a:r>
            <a:r>
              <a:rPr lang="zh-CN" altLang="en-US" sz="4000" b="1" dirty="0" smtClean="0"/>
              <a:t>相遇</a:t>
            </a:r>
            <a:r>
              <a:rPr kumimoji="1" lang="en-US" altLang="zh-CN" dirty="0"/>
              <a:t/>
            </a:r>
            <a:br>
              <a:rPr kumimoji="1" lang="en-US" altLang="zh-CN" dirty="0"/>
            </a:br>
            <a:r>
              <a:rPr kumimoji="1" lang="en-US" altLang="zh-CN" dirty="0"/>
              <a:t>		</a:t>
            </a:r>
            <a:endParaRPr kumimoji="1" lang="en-US" altLang="zh-CN" dirty="0" smtClean="0"/>
          </a:p>
          <a:p>
            <a:pPr algn="ctr"/>
            <a:r>
              <a:rPr kumimoji="1" lang="en-US" altLang="zh-CN" dirty="0"/>
              <a:t>	</a:t>
            </a:r>
            <a:r>
              <a:rPr kumimoji="1" lang="en-US" altLang="zh-CN" dirty="0" smtClean="0"/>
              <a:t>									</a:t>
            </a:r>
            <a:r>
              <a:rPr kumimoji="1" lang="zh-CN" altLang="en-US" dirty="0" smtClean="0"/>
              <a:t>赵晓强</a:t>
            </a:r>
            <a:endParaRPr kumimoji="1" lang="zh-CN" altLang="en-US" dirty="0"/>
          </a:p>
        </p:txBody>
      </p:sp>
    </p:spTree>
    <p:extLst>
      <p:ext uri="{BB962C8B-B14F-4D97-AF65-F5344CB8AC3E}">
        <p14:creationId xmlns:p14="http://schemas.microsoft.com/office/powerpoint/2010/main" val="24786347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快排</a:t>
            </a:r>
            <a:endParaRPr kumimoji="1" lang="zh-CN" altLang="en-US" dirty="0"/>
          </a:p>
        </p:txBody>
      </p:sp>
      <p:sp>
        <p:nvSpPr>
          <p:cNvPr id="3" name="内容占位符 2"/>
          <p:cNvSpPr>
            <a:spLocks noGrp="1"/>
          </p:cNvSpPr>
          <p:nvPr>
            <p:ph idx="1"/>
          </p:nvPr>
        </p:nvSpPr>
        <p:spPr>
          <a:xfrm>
            <a:off x="498476" y="1508101"/>
            <a:ext cx="8147051" cy="3273449"/>
          </a:xfrm>
        </p:spPr>
        <p:txBody>
          <a:bodyPr/>
          <a:lstStyle/>
          <a:p>
            <a:r>
              <a:rPr kumimoji="1" lang="zh-CN" altLang="en-US" dirty="0" smtClean="0"/>
              <a:t>分解：</a:t>
            </a:r>
            <a:r>
              <a:rPr lang="zh-CN" altLang="en-US" dirty="0"/>
              <a:t>将数组的最后一个元素作为分割元素，移动数组中的元素，使左边小于此元素右边大于此元素，将此元素的左右两部分视为新的</a:t>
            </a:r>
            <a:r>
              <a:rPr lang="zh-CN" altLang="en-US" dirty="0" smtClean="0"/>
              <a:t>数组</a:t>
            </a:r>
            <a:endParaRPr kumimoji="1" lang="en-US" altLang="zh-CN" dirty="0" smtClean="0"/>
          </a:p>
          <a:p>
            <a:r>
              <a:rPr kumimoji="1" lang="zh-CN" altLang="en-US" dirty="0" smtClean="0"/>
              <a:t>解决：</a:t>
            </a:r>
            <a:r>
              <a:rPr lang="zh-CN" altLang="en-US" dirty="0"/>
              <a:t>最后被分割而成的数组长度为</a:t>
            </a:r>
            <a:r>
              <a:rPr lang="en-US" altLang="zh-CN" dirty="0"/>
              <a:t>0</a:t>
            </a:r>
            <a:r>
              <a:rPr lang="zh-CN" altLang="en-US" dirty="0"/>
              <a:t>和</a:t>
            </a:r>
            <a:r>
              <a:rPr lang="en-US" altLang="zh-CN" dirty="0"/>
              <a:t>1</a:t>
            </a:r>
            <a:r>
              <a:rPr lang="zh-CN" altLang="en-US" dirty="0"/>
              <a:t>时直接返回</a:t>
            </a:r>
            <a:r>
              <a:rPr lang="zh-CN" altLang="en-US" dirty="0" smtClean="0"/>
              <a:t>，否则继续分解</a:t>
            </a:r>
            <a:endParaRPr kumimoji="1" lang="en-US" altLang="zh-CN" dirty="0" smtClean="0"/>
          </a:p>
          <a:p>
            <a:r>
              <a:rPr kumimoji="1" lang="zh-CN" altLang="en-US" dirty="0" smtClean="0"/>
              <a:t>合并：无</a:t>
            </a:r>
            <a:endParaRPr kumimoji="1" lang="zh-CN" altLang="en-US" dirty="0"/>
          </a:p>
        </p:txBody>
      </p:sp>
    </p:spTree>
    <p:extLst>
      <p:ext uri="{BB962C8B-B14F-4D97-AF65-F5344CB8AC3E}">
        <p14:creationId xmlns:p14="http://schemas.microsoft.com/office/powerpoint/2010/main" val="3552109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例子</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320800"/>
            <a:ext cx="8566697" cy="3822700"/>
          </a:xfrm>
        </p:spPr>
      </p:pic>
    </p:spTree>
    <p:extLst>
      <p:ext uri="{BB962C8B-B14F-4D97-AF65-F5344CB8AC3E}">
        <p14:creationId xmlns:p14="http://schemas.microsoft.com/office/powerpoint/2010/main" val="1543288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例子</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134617" y="1320800"/>
            <a:ext cx="6713983" cy="3784065"/>
          </a:xfrm>
          <a:prstGeom prst="rect">
            <a:avLst/>
          </a:prstGeom>
        </p:spPr>
      </p:pic>
    </p:spTree>
    <p:extLst>
      <p:ext uri="{BB962C8B-B14F-4D97-AF65-F5344CB8AC3E}">
        <p14:creationId xmlns:p14="http://schemas.microsoft.com/office/powerpoint/2010/main" val="999206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时间复杂度</a:t>
            </a:r>
            <a:endParaRPr kumimoji="1" lang="zh-CN" altLang="en-US" dirty="0"/>
          </a:p>
        </p:txBody>
      </p:sp>
      <p:sp>
        <p:nvSpPr>
          <p:cNvPr id="3" name="内容占位符 2"/>
          <p:cNvSpPr>
            <a:spLocks noGrp="1"/>
          </p:cNvSpPr>
          <p:nvPr>
            <p:ph idx="1"/>
          </p:nvPr>
        </p:nvSpPr>
        <p:spPr>
          <a:xfrm>
            <a:off x="609600" y="1702174"/>
            <a:ext cx="8147051" cy="3155576"/>
          </a:xfrm>
        </p:spPr>
        <p:txBody>
          <a:bodyPr>
            <a:normAutofit/>
          </a:bodyPr>
          <a:lstStyle/>
          <a:p>
            <a:r>
              <a:rPr kumimoji="1" lang="zh-CN" altLang="en-US" dirty="0"/>
              <a:t>计算次数关于计算数据量的函数</a:t>
            </a:r>
            <a:r>
              <a:rPr kumimoji="1" lang="zh-CN" altLang="en-US" dirty="0" smtClean="0"/>
              <a:t>表达式</a:t>
            </a:r>
          </a:p>
          <a:p>
            <a:r>
              <a:rPr kumimoji="1" lang="zh-CN" altLang="en-US" dirty="0"/>
              <a:t>最坏情况时间</a:t>
            </a:r>
            <a:r>
              <a:rPr kumimoji="1" lang="zh-CN" altLang="en-US" dirty="0" smtClean="0"/>
              <a:t>复杂度</a:t>
            </a:r>
            <a:endParaRPr kumimoji="1" lang="en-US" altLang="zh-CN" dirty="0" smtClean="0"/>
          </a:p>
          <a:p>
            <a:r>
              <a:rPr kumimoji="1" lang="zh-CN" altLang="en-US" dirty="0" smtClean="0"/>
              <a:t>期望时间复杂度</a:t>
            </a:r>
            <a:endParaRPr kumimoji="1" lang="en-US" altLang="zh-CN" dirty="0" smtClean="0"/>
          </a:p>
          <a:p>
            <a:r>
              <a:rPr kumimoji="1" lang="zh-CN" altLang="en-US" dirty="0" smtClean="0"/>
              <a:t>取最大项，并忽略系数</a:t>
            </a:r>
            <a:endParaRPr kumimoji="1" lang="zh-CN" altLang="en-US" dirty="0"/>
          </a:p>
        </p:txBody>
      </p:sp>
    </p:spTree>
    <p:extLst>
      <p:ext uri="{BB962C8B-B14F-4D97-AF65-F5344CB8AC3E}">
        <p14:creationId xmlns:p14="http://schemas.microsoft.com/office/powerpoint/2010/main" val="88428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举例</a:t>
            </a:r>
            <a:endParaRPr kumimoji="1" lang="zh-CN" altLang="en-US" dirty="0"/>
          </a:p>
        </p:txBody>
      </p:sp>
      <p:sp>
        <p:nvSpPr>
          <p:cNvPr id="3" name="内容占位符 2"/>
          <p:cNvSpPr>
            <a:spLocks noGrp="1"/>
          </p:cNvSpPr>
          <p:nvPr>
            <p:ph idx="1"/>
          </p:nvPr>
        </p:nvSpPr>
        <p:spPr>
          <a:xfrm>
            <a:off x="498476" y="1581150"/>
            <a:ext cx="8147051" cy="2511449"/>
          </a:xfrm>
        </p:spPr>
        <p:txBody>
          <a:bodyPr/>
          <a:lstStyle/>
          <a:p>
            <a:r>
              <a:rPr kumimoji="1" lang="en-US" altLang="zh-CN" dirty="0" smtClean="0"/>
              <a:t>O(n)</a:t>
            </a:r>
            <a:r>
              <a:rPr kumimoji="1" lang="zh-CN" altLang="en-US" dirty="0" smtClean="0"/>
              <a:t>  </a:t>
            </a:r>
            <a:r>
              <a:rPr kumimoji="1" lang="zh-CN" altLang="en-US" dirty="0"/>
              <a:t> </a:t>
            </a:r>
            <a:r>
              <a:rPr kumimoji="1" lang="zh-CN" altLang="en-US" dirty="0" smtClean="0"/>
              <a:t>                  手动反转数组</a:t>
            </a:r>
            <a:endParaRPr kumimoji="1" lang="en-US" altLang="zh-CN" dirty="0" smtClean="0"/>
          </a:p>
          <a:p>
            <a:r>
              <a:rPr kumimoji="1" lang="en-US" altLang="zh-CN" dirty="0" smtClean="0"/>
              <a:t>O(n^2)</a:t>
            </a:r>
            <a:r>
              <a:rPr kumimoji="1" lang="zh-CN" altLang="en-US" dirty="0" smtClean="0"/>
              <a:t>                 插入排序</a:t>
            </a:r>
          </a:p>
          <a:p>
            <a:r>
              <a:rPr kumimoji="1" lang="en-US" altLang="zh-CN" dirty="0" smtClean="0"/>
              <a:t>O(</a:t>
            </a:r>
            <a:r>
              <a:rPr kumimoji="1" lang="en-US" altLang="zh-CN" dirty="0" err="1" smtClean="0"/>
              <a:t>n</a:t>
            </a:r>
            <a:r>
              <a:rPr kumimoji="1" lang="en-US" altLang="zh-CN" dirty="0" err="1" smtClean="0"/>
              <a:t>lg</a:t>
            </a:r>
            <a:r>
              <a:rPr kumimoji="1" lang="en-US" altLang="zh-CN" dirty="0" smtClean="0"/>
              <a:t>(n))</a:t>
            </a:r>
            <a:r>
              <a:rPr kumimoji="1" lang="zh-CN" altLang="en-US" dirty="0" smtClean="0"/>
              <a:t>              </a:t>
            </a:r>
            <a:r>
              <a:rPr kumimoji="1" lang="zh-CN" altLang="en-US" dirty="0" smtClean="0"/>
              <a:t>快速排序</a:t>
            </a:r>
            <a:endParaRPr kumimoji="1" lang="en-US" altLang="zh-CN" dirty="0" smtClean="0"/>
          </a:p>
          <a:p>
            <a:endParaRPr kumimoji="1" lang="zh-CN" altLang="en-US" dirty="0"/>
          </a:p>
        </p:txBody>
      </p:sp>
    </p:spTree>
    <p:extLst>
      <p:ext uri="{BB962C8B-B14F-4D97-AF65-F5344CB8AC3E}">
        <p14:creationId xmlns:p14="http://schemas.microsoft.com/office/powerpoint/2010/main" val="2088299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64346" y="-845145"/>
            <a:ext cx="5070873" cy="6761163"/>
          </a:xfrm>
          <a:prstGeom prst="rect">
            <a:avLst/>
          </a:prstGeom>
          <a:noFill/>
          <a:ln>
            <a:noFill/>
          </a:ln>
        </p:spPr>
      </p:pic>
    </p:spTree>
    <p:extLst>
      <p:ext uri="{BB962C8B-B14F-4D97-AF65-F5344CB8AC3E}">
        <p14:creationId xmlns:p14="http://schemas.microsoft.com/office/powerpoint/2010/main" val="1227809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819150"/>
            <a:ext cx="8147050" cy="1090613"/>
          </a:xfrm>
        </p:spPr>
        <p:txBody>
          <a:bodyPr/>
          <a:lstStyle/>
          <a:p>
            <a:r>
              <a:rPr kumimoji="1" lang="zh-CN" altLang="en-US" dirty="0" smtClean="0"/>
              <a:t> 谢谢！</a:t>
            </a:r>
            <a:endParaRPr kumimoji="1" lang="zh-CN" altLang="en-US" dirty="0"/>
          </a:p>
        </p:txBody>
      </p:sp>
      <p:sp>
        <p:nvSpPr>
          <p:cNvPr id="4" name="文本框 3"/>
          <p:cNvSpPr txBox="1"/>
          <p:nvPr/>
        </p:nvSpPr>
        <p:spPr>
          <a:xfrm>
            <a:off x="3962400" y="2571750"/>
            <a:ext cx="725229" cy="369332"/>
          </a:xfrm>
          <a:prstGeom prst="rect">
            <a:avLst/>
          </a:prstGeom>
          <a:noFill/>
        </p:spPr>
        <p:txBody>
          <a:bodyPr wrap="none" rtlCol="0">
            <a:spAutoFit/>
          </a:bodyPr>
          <a:lstStyle/>
          <a:p>
            <a:pPr algn="ctr"/>
            <a:r>
              <a:rPr kumimoji="1" lang="en-US" altLang="zh-CN" dirty="0" smtClean="0"/>
              <a:t>Q&amp;A</a:t>
            </a:r>
            <a:endParaRPr kumimoji="1" lang="zh-CN" altLang="en-US" dirty="0"/>
          </a:p>
        </p:txBody>
      </p:sp>
    </p:spTree>
    <p:extLst>
      <p:ext uri="{BB962C8B-B14F-4D97-AF65-F5344CB8AC3E}">
        <p14:creationId xmlns:p14="http://schemas.microsoft.com/office/powerpoint/2010/main" val="2395890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资源</a:t>
            </a:r>
            <a:endParaRPr kumimoji="1" lang="zh-CN" altLang="en-US" dirty="0"/>
          </a:p>
        </p:txBody>
      </p:sp>
      <p:sp>
        <p:nvSpPr>
          <p:cNvPr id="3" name="内容占位符 2"/>
          <p:cNvSpPr>
            <a:spLocks noGrp="1"/>
          </p:cNvSpPr>
          <p:nvPr>
            <p:ph idx="1"/>
          </p:nvPr>
        </p:nvSpPr>
        <p:spPr>
          <a:xfrm>
            <a:off x="692149" y="1428750"/>
            <a:ext cx="8147051" cy="3409950"/>
          </a:xfrm>
        </p:spPr>
        <p:txBody>
          <a:bodyPr>
            <a:normAutofit/>
          </a:bodyPr>
          <a:lstStyle/>
          <a:p>
            <a:r>
              <a:rPr kumimoji="1" lang="zh-CN" altLang="en-US" dirty="0" smtClean="0">
                <a:hlinkClick r:id="rId2"/>
              </a:rPr>
              <a:t>文字版初稿</a:t>
            </a:r>
            <a:endParaRPr kumimoji="1" lang="zh-CN" altLang="en-US" dirty="0" smtClean="0"/>
          </a:p>
          <a:p>
            <a:r>
              <a:rPr kumimoji="1" lang="zh-CN" altLang="en-US" dirty="0" smtClean="0">
                <a:hlinkClick r:id="rId3"/>
              </a:rPr>
              <a:t>两位大神的争论 </a:t>
            </a:r>
            <a:r>
              <a:rPr kumimoji="1" lang="en-US" altLang="zh-CN" dirty="0" smtClean="0">
                <a:hlinkClick r:id="rId3"/>
              </a:rPr>
              <a:t>Winter</a:t>
            </a:r>
            <a:r>
              <a:rPr kumimoji="1" lang="zh-CN" altLang="en-US" dirty="0" smtClean="0">
                <a:hlinkClick r:id="rId3"/>
              </a:rPr>
              <a:t> </a:t>
            </a:r>
            <a:r>
              <a:rPr kumimoji="1" lang="en-US" altLang="zh-CN" dirty="0" smtClean="0">
                <a:hlinkClick r:id="rId3"/>
              </a:rPr>
              <a:t>&amp;</a:t>
            </a:r>
            <a:r>
              <a:rPr kumimoji="1" lang="zh-CN" altLang="en-US" dirty="0" smtClean="0">
                <a:hlinkClick r:id="rId3"/>
              </a:rPr>
              <a:t> 真阿当</a:t>
            </a:r>
            <a:endParaRPr kumimoji="1" lang="zh-CN" altLang="en-US" dirty="0" smtClean="0"/>
          </a:p>
          <a:p>
            <a:r>
              <a:rPr kumimoji="1" lang="zh-CN" altLang="en-US" dirty="0" smtClean="0"/>
              <a:t>两个提高技能的网站：</a:t>
            </a:r>
            <a:r>
              <a:rPr kumimoji="1" lang="en-US" altLang="zh-CN" dirty="0" smtClean="0">
                <a:hlinkClick r:id="rId4"/>
              </a:rPr>
              <a:t>LeetCode</a:t>
            </a:r>
            <a:r>
              <a:rPr kumimoji="1" lang="zh-CN" altLang="en-US" dirty="0" smtClean="0"/>
              <a:t> 和 </a:t>
            </a:r>
            <a:r>
              <a:rPr kumimoji="1" lang="en-US" altLang="zh-CN" dirty="0" err="1" smtClean="0">
                <a:hlinkClick r:id="rId5"/>
              </a:rPr>
              <a:t>FreeCodeCamp</a:t>
            </a:r>
            <a:endParaRPr kumimoji="1" lang="zh-CN" altLang="en-US" dirty="0" smtClean="0"/>
          </a:p>
          <a:p>
            <a:r>
              <a:rPr kumimoji="1" lang="zh-CN" altLang="en-US" dirty="0" smtClean="0"/>
              <a:t>参考内容：</a:t>
            </a:r>
            <a:r>
              <a:rPr kumimoji="1" lang="zh-CN" altLang="en-US" dirty="0" smtClean="0">
                <a:hlinkClick r:id="rId6"/>
              </a:rPr>
              <a:t>十大经典排序算法 </a:t>
            </a:r>
            <a:r>
              <a:rPr kumimoji="1" lang="zh-CN" altLang="en-US" dirty="0" smtClean="0"/>
              <a:t>和 </a:t>
            </a:r>
            <a:r>
              <a:rPr kumimoji="1" lang="en-US" altLang="zh-CN" dirty="0" smtClean="0">
                <a:hlinkClick r:id="rId7"/>
              </a:rPr>
              <a:t>JS</a:t>
            </a:r>
            <a:r>
              <a:rPr kumimoji="1" lang="zh-CN" altLang="en-US" dirty="0" smtClean="0">
                <a:hlinkClick r:id="rId7"/>
              </a:rPr>
              <a:t> 家的排序</a:t>
            </a:r>
            <a:endParaRPr kumimoji="1" lang="en-US" altLang="zh-CN" dirty="0" smtClean="0"/>
          </a:p>
          <a:p>
            <a:r>
              <a:rPr kumimoji="1" lang="zh-CN" altLang="en-US" dirty="0" smtClean="0">
                <a:hlinkClick r:id="rId8"/>
              </a:rPr>
              <a:t>前端数据结构与算法</a:t>
            </a:r>
            <a:endParaRPr kumimoji="1" lang="zh-CN" altLang="en-US" dirty="0"/>
          </a:p>
        </p:txBody>
      </p:sp>
    </p:spTree>
    <p:extLst>
      <p:ext uri="{BB962C8B-B14F-4D97-AF65-F5344CB8AC3E}">
        <p14:creationId xmlns:p14="http://schemas.microsoft.com/office/powerpoint/2010/main" val="1223465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我要讲点啥？</a:t>
            </a:r>
            <a:endParaRPr kumimoji="1" lang="zh-CN" altLang="en-US" dirty="0"/>
          </a:p>
        </p:txBody>
      </p:sp>
      <p:sp>
        <p:nvSpPr>
          <p:cNvPr id="5" name="内容占位符 4"/>
          <p:cNvSpPr>
            <a:spLocks noGrp="1"/>
          </p:cNvSpPr>
          <p:nvPr>
            <p:ph idx="1"/>
          </p:nvPr>
        </p:nvSpPr>
        <p:spPr>
          <a:xfrm>
            <a:off x="1031876" y="1321174"/>
            <a:ext cx="5749924" cy="3273449"/>
          </a:xfrm>
        </p:spPr>
        <p:txBody>
          <a:bodyPr/>
          <a:lstStyle/>
          <a:p>
            <a:endParaRPr kumimoji="1" lang="en-US" altLang="zh-CN" dirty="0" smtClean="0"/>
          </a:p>
          <a:p>
            <a:r>
              <a:rPr kumimoji="1" lang="zh-CN" altLang="en-US" dirty="0" smtClean="0"/>
              <a:t>前端</a:t>
            </a:r>
            <a:r>
              <a:rPr kumimoji="1" lang="zh-CN" altLang="en-US" dirty="0" smtClean="0"/>
              <a:t>有</a:t>
            </a:r>
            <a:r>
              <a:rPr kumimoji="1" lang="zh-CN" altLang="en-US" dirty="0" smtClean="0"/>
              <a:t>必要</a:t>
            </a:r>
            <a:r>
              <a:rPr kumimoji="1" lang="zh-CN" altLang="en-US" dirty="0" smtClean="0"/>
              <a:t>了解</a:t>
            </a:r>
            <a:r>
              <a:rPr kumimoji="1" lang="zh-CN" altLang="en-US" dirty="0" smtClean="0"/>
              <a:t>算法吗</a:t>
            </a:r>
            <a:r>
              <a:rPr kumimoji="1" lang="zh-CN" altLang="en-US" dirty="0" smtClean="0"/>
              <a:t>？</a:t>
            </a:r>
            <a:endParaRPr kumimoji="1" lang="en-US" altLang="zh-CN" dirty="0" smtClean="0"/>
          </a:p>
          <a:p>
            <a:r>
              <a:rPr kumimoji="1" lang="zh-CN" altLang="en-US" dirty="0" smtClean="0"/>
              <a:t>算法的技巧和示例</a:t>
            </a:r>
          </a:p>
          <a:p>
            <a:r>
              <a:rPr kumimoji="1" lang="zh-CN" altLang="en-US" dirty="0" smtClean="0"/>
              <a:t>时间复杂度怎么算</a:t>
            </a:r>
            <a:endParaRPr kumimoji="1" lang="en-US" altLang="zh-CN" dirty="0" smtClean="0"/>
          </a:p>
          <a:p>
            <a:endParaRPr kumimoji="1" lang="zh-CN" altLang="en-US" dirty="0"/>
          </a:p>
        </p:txBody>
      </p:sp>
    </p:spTree>
    <p:extLst>
      <p:ext uri="{BB962C8B-B14F-4D97-AF65-F5344CB8AC3E}">
        <p14:creationId xmlns:p14="http://schemas.microsoft.com/office/powerpoint/2010/main" val="4040224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前端有必要了解算法吗？</a:t>
            </a:r>
            <a:endParaRPr kumimoji="1" lang="zh-CN" altLang="en-US" dirty="0"/>
          </a:p>
        </p:txBody>
      </p:sp>
      <p:sp>
        <p:nvSpPr>
          <p:cNvPr id="3" name="内容占位符 2"/>
          <p:cNvSpPr>
            <a:spLocks noGrp="1"/>
          </p:cNvSpPr>
          <p:nvPr>
            <p:ph idx="1"/>
          </p:nvPr>
        </p:nvSpPr>
        <p:spPr>
          <a:xfrm>
            <a:off x="996949" y="1321174"/>
            <a:ext cx="6775451" cy="3822326"/>
          </a:xfrm>
        </p:spPr>
        <p:txBody>
          <a:bodyPr/>
          <a:lstStyle/>
          <a:p>
            <a:r>
              <a:rPr kumimoji="1" lang="zh-CN" altLang="en-US" dirty="0" smtClean="0"/>
              <a:t>加快页面渲染速度             </a:t>
            </a:r>
            <a:endParaRPr kumimoji="1" lang="en-US" altLang="zh-CN" dirty="0" smtClean="0"/>
          </a:p>
          <a:p>
            <a:r>
              <a:rPr kumimoji="1" lang="zh-CN" altLang="en-US" dirty="0" smtClean="0"/>
              <a:t>平时写业务代码                 </a:t>
            </a:r>
            <a:endParaRPr kumimoji="1" lang="en-US" altLang="zh-CN" dirty="0" smtClean="0"/>
          </a:p>
          <a:p>
            <a:r>
              <a:rPr kumimoji="1" lang="zh-CN" altLang="en-US" dirty="0" smtClean="0"/>
              <a:t>写库和框架                         </a:t>
            </a:r>
            <a:endParaRPr kumimoji="1" lang="en-US" altLang="zh-CN" dirty="0" smtClean="0"/>
          </a:p>
          <a:p>
            <a:r>
              <a:rPr kumimoji="1" lang="zh-CN" altLang="en-US" dirty="0" smtClean="0"/>
              <a:t>读代码呢                             </a:t>
            </a:r>
            <a:endParaRPr kumimoji="1" lang="en-US" altLang="zh-CN" dirty="0" smtClean="0"/>
          </a:p>
          <a:p>
            <a:r>
              <a:rPr kumimoji="1" lang="zh-CN" altLang="en-US" dirty="0" smtClean="0"/>
              <a:t>面试                                     </a:t>
            </a:r>
          </a:p>
          <a:p>
            <a:r>
              <a:rPr kumimoji="1" lang="zh-CN" altLang="en-US" dirty="0" smtClean="0"/>
              <a:t>能</a:t>
            </a:r>
            <a:r>
              <a:rPr kumimoji="1" lang="zh-CN" altLang="en-US" dirty="0" smtClean="0"/>
              <a:t>让我更聪明，少加班，生活更幸福吗 </a:t>
            </a:r>
          </a:p>
          <a:p>
            <a:endParaRPr kumimoji="1" lang="zh-CN" altLang="en-US" dirty="0"/>
          </a:p>
        </p:txBody>
      </p:sp>
      <p:sp>
        <p:nvSpPr>
          <p:cNvPr id="4" name="内容占位符 2"/>
          <p:cNvSpPr txBox="1">
            <a:spLocks/>
          </p:cNvSpPr>
          <p:nvPr/>
        </p:nvSpPr>
        <p:spPr>
          <a:xfrm>
            <a:off x="5562600" y="1321174"/>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smtClean="0"/>
              <a:t>NO</a:t>
            </a:r>
            <a:endParaRPr kumimoji="1" lang="zh-CN" altLang="en-US" dirty="0" smtClean="0"/>
          </a:p>
        </p:txBody>
      </p:sp>
      <p:sp>
        <p:nvSpPr>
          <p:cNvPr id="5" name="内容占位符 2"/>
          <p:cNvSpPr txBox="1">
            <a:spLocks/>
          </p:cNvSpPr>
          <p:nvPr/>
        </p:nvSpPr>
        <p:spPr>
          <a:xfrm>
            <a:off x="5562600" y="1885950"/>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smtClean="0"/>
              <a:t>NO</a:t>
            </a:r>
            <a:endParaRPr kumimoji="1" lang="zh-CN" altLang="en-US" dirty="0" smtClean="0"/>
          </a:p>
        </p:txBody>
      </p:sp>
      <p:sp>
        <p:nvSpPr>
          <p:cNvPr id="6" name="内容占位符 2"/>
          <p:cNvSpPr txBox="1">
            <a:spLocks/>
          </p:cNvSpPr>
          <p:nvPr/>
        </p:nvSpPr>
        <p:spPr>
          <a:xfrm>
            <a:off x="5562600" y="2504515"/>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smtClean="0"/>
              <a:t>YES</a:t>
            </a:r>
            <a:endParaRPr kumimoji="1" lang="zh-CN" altLang="en-US" dirty="0" smtClean="0"/>
          </a:p>
        </p:txBody>
      </p:sp>
      <p:sp>
        <p:nvSpPr>
          <p:cNvPr id="7" name="内容占位符 2"/>
          <p:cNvSpPr txBox="1">
            <a:spLocks/>
          </p:cNvSpPr>
          <p:nvPr/>
        </p:nvSpPr>
        <p:spPr>
          <a:xfrm>
            <a:off x="5562600" y="3105150"/>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smtClean="0"/>
              <a:t>YES</a:t>
            </a:r>
            <a:endParaRPr kumimoji="1" lang="zh-CN" altLang="en-US" dirty="0" smtClean="0"/>
          </a:p>
        </p:txBody>
      </p:sp>
      <p:sp>
        <p:nvSpPr>
          <p:cNvPr id="8" name="内容占位符 2"/>
          <p:cNvSpPr txBox="1">
            <a:spLocks/>
          </p:cNvSpPr>
          <p:nvPr/>
        </p:nvSpPr>
        <p:spPr>
          <a:xfrm>
            <a:off x="5562600" y="3638550"/>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dirty="0" smtClean="0"/>
              <a:t>YES</a:t>
            </a:r>
            <a:endParaRPr kumimoji="1" lang="zh-CN" altLang="en-US" dirty="0" smtClean="0"/>
          </a:p>
        </p:txBody>
      </p:sp>
      <p:sp>
        <p:nvSpPr>
          <p:cNvPr id="9" name="内容占位符 2"/>
          <p:cNvSpPr txBox="1">
            <a:spLocks/>
          </p:cNvSpPr>
          <p:nvPr/>
        </p:nvSpPr>
        <p:spPr>
          <a:xfrm>
            <a:off x="6858000" y="4248150"/>
            <a:ext cx="762000" cy="4572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r>
              <a:rPr kumimoji="1" lang="en-US" altLang="zh-CN" dirty="0" smtClean="0"/>
              <a:t>YES</a:t>
            </a:r>
            <a:endParaRPr kumimoji="1" lang="zh-CN" altLang="en-US" dirty="0" smtClean="0"/>
          </a:p>
        </p:txBody>
      </p:sp>
    </p:spTree>
    <p:extLst>
      <p:ext uri="{BB962C8B-B14F-4D97-AF65-F5344CB8AC3E}">
        <p14:creationId xmlns:p14="http://schemas.microsoft.com/office/powerpoint/2010/main" val="14935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定义</a:t>
            </a:r>
            <a:endParaRPr kumimoji="1" lang="zh-CN" altLang="en-US" dirty="0"/>
          </a:p>
        </p:txBody>
      </p:sp>
      <p:sp>
        <p:nvSpPr>
          <p:cNvPr id="4" name="文本框 3"/>
          <p:cNvSpPr txBox="1"/>
          <p:nvPr/>
        </p:nvSpPr>
        <p:spPr>
          <a:xfrm>
            <a:off x="1380907" y="2114550"/>
            <a:ext cx="6109365" cy="430887"/>
          </a:xfrm>
          <a:prstGeom prst="rect">
            <a:avLst/>
          </a:prstGeom>
          <a:noFill/>
        </p:spPr>
        <p:txBody>
          <a:bodyPr wrap="none" rtlCol="0">
            <a:spAutoFit/>
          </a:bodyPr>
          <a:lstStyle/>
          <a:p>
            <a:r>
              <a:rPr lang="zh-CN" altLang="en-US" sz="2200" dirty="0">
                <a:solidFill>
                  <a:schemeClr val="tx1">
                    <a:lumMod val="75000"/>
                    <a:lumOff val="25000"/>
                  </a:schemeClr>
                </a:solidFill>
              </a:rPr>
              <a:t>描述一</a:t>
            </a:r>
            <a:r>
              <a:rPr lang="zh-CN" altLang="en-US" sz="2200" dirty="0" smtClean="0">
                <a:solidFill>
                  <a:schemeClr val="tx1">
                    <a:lumMod val="75000"/>
                    <a:lumOff val="25000"/>
                  </a:schemeClr>
                </a:solidFill>
              </a:rPr>
              <a:t>个特定</a:t>
            </a:r>
            <a:r>
              <a:rPr lang="zh-CN" altLang="en-US" sz="2200" dirty="0">
                <a:solidFill>
                  <a:schemeClr val="tx1">
                    <a:lumMod val="75000"/>
                    <a:lumOff val="25000"/>
                  </a:schemeClr>
                </a:solidFill>
              </a:rPr>
              <a:t>的计算过程来实现输入和输出</a:t>
            </a:r>
            <a:r>
              <a:rPr lang="zh-CN" altLang="en-US" sz="2200" dirty="0" smtClean="0">
                <a:solidFill>
                  <a:schemeClr val="tx1">
                    <a:lumMod val="75000"/>
                    <a:lumOff val="25000"/>
                  </a:schemeClr>
                </a:solidFill>
              </a:rPr>
              <a:t>关系</a:t>
            </a:r>
            <a:endParaRPr kumimoji="1" lang="zh-CN" altLang="en-US" sz="2200" dirty="0">
              <a:solidFill>
                <a:schemeClr val="tx1">
                  <a:lumMod val="75000"/>
                  <a:lumOff val="25000"/>
                </a:schemeClr>
              </a:solidFill>
            </a:endParaRPr>
          </a:p>
        </p:txBody>
      </p:sp>
    </p:spTree>
    <p:extLst>
      <p:ext uri="{BB962C8B-B14F-4D97-AF65-F5344CB8AC3E}">
        <p14:creationId xmlns:p14="http://schemas.microsoft.com/office/powerpoint/2010/main" val="358884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算法的两个基础</a:t>
            </a:r>
            <a:endParaRPr kumimoji="1" lang="zh-CN" altLang="en-US" dirty="0"/>
          </a:p>
        </p:txBody>
      </p:sp>
      <p:sp>
        <p:nvSpPr>
          <p:cNvPr id="3" name="内容占位符 2"/>
          <p:cNvSpPr>
            <a:spLocks noGrp="1"/>
          </p:cNvSpPr>
          <p:nvPr>
            <p:ph idx="1"/>
          </p:nvPr>
        </p:nvSpPr>
        <p:spPr>
          <a:xfrm>
            <a:off x="1905000" y="2387974"/>
            <a:ext cx="2320924" cy="869576"/>
          </a:xfrm>
        </p:spPr>
        <p:txBody>
          <a:bodyPr/>
          <a:lstStyle/>
          <a:p>
            <a:r>
              <a:rPr kumimoji="1" lang="zh-CN" altLang="en-US" dirty="0" smtClean="0"/>
              <a:t>循环</a:t>
            </a:r>
            <a:endParaRPr kumimoji="1" lang="en-US" altLang="zh-CN" dirty="0" smtClean="0"/>
          </a:p>
        </p:txBody>
      </p:sp>
      <p:sp>
        <p:nvSpPr>
          <p:cNvPr id="4" name="内容占位符 2"/>
          <p:cNvSpPr txBox="1">
            <a:spLocks/>
          </p:cNvSpPr>
          <p:nvPr/>
        </p:nvSpPr>
        <p:spPr>
          <a:xfrm>
            <a:off x="5334000" y="1854574"/>
            <a:ext cx="1676400" cy="1402976"/>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pPr marL="0" indent="0">
              <a:buNone/>
            </a:pPr>
            <a:endParaRPr kumimoji="1" lang="en-US" altLang="zh-CN" dirty="0" smtClean="0"/>
          </a:p>
          <a:p>
            <a:r>
              <a:rPr kumimoji="1" lang="zh-CN" altLang="en-US" dirty="0" smtClean="0"/>
              <a:t>递归</a:t>
            </a:r>
            <a:endParaRPr kumimoji="1" lang="en-US" altLang="zh-CN" dirty="0" smtClean="0"/>
          </a:p>
        </p:txBody>
      </p:sp>
    </p:spTree>
    <p:extLst>
      <p:ext uri="{BB962C8B-B14F-4D97-AF65-F5344CB8AC3E}">
        <p14:creationId xmlns:p14="http://schemas.microsoft.com/office/powerpoint/2010/main" val="1784653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循环</a:t>
            </a:r>
            <a:endParaRPr kumimoji="1" lang="zh-CN" altLang="en-US" dirty="0"/>
          </a:p>
        </p:txBody>
      </p:sp>
      <p:sp>
        <p:nvSpPr>
          <p:cNvPr id="6" name="内容占位符 2"/>
          <p:cNvSpPr txBox="1">
            <a:spLocks/>
          </p:cNvSpPr>
          <p:nvPr/>
        </p:nvSpPr>
        <p:spPr>
          <a:xfrm>
            <a:off x="5999162" y="2266950"/>
            <a:ext cx="2306638" cy="637295"/>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r>
              <a:rPr kumimoji="1" lang="zh-CN" altLang="en-US" dirty="0" smtClean="0"/>
              <a:t>终止</a:t>
            </a:r>
            <a:endParaRPr kumimoji="1" lang="en-US" altLang="zh-CN" dirty="0" smtClean="0"/>
          </a:p>
          <a:p>
            <a:endParaRPr kumimoji="1" lang="zh-CN" altLang="en-US" dirty="0"/>
          </a:p>
        </p:txBody>
      </p:sp>
      <p:sp>
        <p:nvSpPr>
          <p:cNvPr id="3" name="内容占位符 2"/>
          <p:cNvSpPr>
            <a:spLocks noGrp="1"/>
          </p:cNvSpPr>
          <p:nvPr>
            <p:ph idx="1"/>
          </p:nvPr>
        </p:nvSpPr>
        <p:spPr>
          <a:xfrm>
            <a:off x="1447800" y="2280798"/>
            <a:ext cx="1905000" cy="609600"/>
          </a:xfrm>
        </p:spPr>
        <p:txBody>
          <a:bodyPr/>
          <a:lstStyle/>
          <a:p>
            <a:r>
              <a:rPr kumimoji="1" lang="zh-CN" altLang="en-US" dirty="0" smtClean="0"/>
              <a:t>起始</a:t>
            </a:r>
            <a:endParaRPr kumimoji="1" lang="en-US" altLang="zh-CN" dirty="0" smtClean="0"/>
          </a:p>
          <a:p>
            <a:endParaRPr kumimoji="1" lang="zh-CN" altLang="en-US" dirty="0"/>
          </a:p>
        </p:txBody>
      </p:sp>
      <p:sp>
        <p:nvSpPr>
          <p:cNvPr id="4" name="内容占位符 2"/>
          <p:cNvSpPr txBox="1">
            <a:spLocks/>
          </p:cNvSpPr>
          <p:nvPr/>
        </p:nvSpPr>
        <p:spPr>
          <a:xfrm>
            <a:off x="3733800" y="2280798"/>
            <a:ext cx="1905000" cy="637295"/>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r>
              <a:rPr kumimoji="1" lang="zh-CN" altLang="en-US" dirty="0" smtClean="0"/>
              <a:t>保持</a:t>
            </a:r>
            <a:endParaRPr kumimoji="1" lang="en-US" altLang="zh-CN" dirty="0" smtClean="0"/>
          </a:p>
          <a:p>
            <a:endParaRPr kumimoji="1" lang="zh-CN" altLang="en-US" dirty="0"/>
          </a:p>
        </p:txBody>
      </p:sp>
    </p:spTree>
    <p:extLst>
      <p:ext uri="{BB962C8B-B14F-4D97-AF65-F5344CB8AC3E}">
        <p14:creationId xmlns:p14="http://schemas.microsoft.com/office/powerpoint/2010/main" val="715965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插入排序</a:t>
            </a:r>
            <a:endParaRPr kumimoji="1" lang="zh-CN" altLang="en-US" dirty="0"/>
          </a:p>
        </p:txBody>
      </p:sp>
      <p:sp>
        <p:nvSpPr>
          <p:cNvPr id="3" name="内容占位符 2"/>
          <p:cNvSpPr>
            <a:spLocks noGrp="1"/>
          </p:cNvSpPr>
          <p:nvPr>
            <p:ph idx="1"/>
          </p:nvPr>
        </p:nvSpPr>
        <p:spPr/>
        <p:txBody>
          <a:bodyPr/>
          <a:lstStyle/>
          <a:p>
            <a:r>
              <a:rPr kumimoji="1" lang="zh-CN" altLang="en-US" dirty="0" smtClean="0"/>
              <a:t>起始：从第二个开始</a:t>
            </a:r>
            <a:endParaRPr kumimoji="1" lang="en-US" altLang="zh-CN" dirty="0" smtClean="0"/>
          </a:p>
          <a:p>
            <a:r>
              <a:rPr kumimoji="1" lang="zh-CN" altLang="en-US" dirty="0" smtClean="0"/>
              <a:t>保持：</a:t>
            </a:r>
            <a:r>
              <a:rPr lang="zh-CN" altLang="en-US" dirty="0"/>
              <a:t>向后遍历每个元素，记录当前元素并将当前元素和</a:t>
            </a:r>
            <a:r>
              <a:rPr lang="zh-CN" altLang="en-US" dirty="0" smtClean="0"/>
              <a:t>前        面</a:t>
            </a:r>
            <a:r>
              <a:rPr lang="zh-CN" altLang="en-US" dirty="0"/>
              <a:t>的元素相比，如果前面元素比当前元素大就向后移动一位，并记录移动后的空缺位，直到遇到比当前元素较小的元素或者到达左边界，将当前元素放入记录的空缺位中，然后下一</a:t>
            </a:r>
            <a:r>
              <a:rPr lang="zh-CN" altLang="en-US" dirty="0" smtClean="0"/>
              <a:t>个</a:t>
            </a:r>
            <a:endParaRPr kumimoji="1" lang="en-US" altLang="zh-CN" dirty="0" smtClean="0"/>
          </a:p>
          <a:p>
            <a:r>
              <a:rPr kumimoji="1" lang="zh-CN" altLang="en-US" dirty="0" smtClean="0"/>
              <a:t>终止：</a:t>
            </a:r>
            <a:r>
              <a:rPr lang="zh-CN" altLang="en-US" dirty="0"/>
              <a:t>最后一个元素</a:t>
            </a:r>
            <a:endParaRPr kumimoji="1" lang="zh-CN" altLang="en-US" dirty="0"/>
          </a:p>
        </p:txBody>
      </p:sp>
    </p:spTree>
    <p:extLst>
      <p:ext uri="{BB962C8B-B14F-4D97-AF65-F5344CB8AC3E}">
        <p14:creationId xmlns:p14="http://schemas.microsoft.com/office/powerpoint/2010/main" val="256766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0"/>
            <a:ext cx="7772327" cy="5201180"/>
          </a:xfrm>
        </p:spPr>
      </p:pic>
      <p:sp>
        <p:nvSpPr>
          <p:cNvPr id="3" name="文本框 2"/>
          <p:cNvSpPr txBox="1"/>
          <p:nvPr/>
        </p:nvSpPr>
        <p:spPr>
          <a:xfrm>
            <a:off x="1905000" y="1581150"/>
            <a:ext cx="5486400" cy="3124200"/>
          </a:xfrm>
          <a:prstGeom prst="rect">
            <a:avLst/>
          </a:prstGeom>
          <a:solidFill>
            <a:schemeClr val="accent1">
              <a:alpha val="94000"/>
            </a:schemeClr>
          </a:solidFill>
          <a:ln>
            <a:solidFill>
              <a:srgbClr val="FFFF00"/>
            </a:solidFill>
          </a:ln>
        </p:spPr>
        <p:txBody>
          <a:bodyPr wrap="square" rtlCol="0">
            <a:spAutoFit/>
          </a:bodyPr>
          <a:lstStyle/>
          <a:p>
            <a:endParaRPr kumimoji="1" lang="zh-CN" altLang="en-US"/>
          </a:p>
        </p:txBody>
      </p:sp>
    </p:spTree>
    <p:extLst>
      <p:ext uri="{BB962C8B-B14F-4D97-AF65-F5344CB8AC3E}">
        <p14:creationId xmlns:p14="http://schemas.microsoft.com/office/powerpoint/2010/main" val="348218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递归</a:t>
            </a:r>
            <a:r>
              <a:rPr kumimoji="1" lang="en-US" altLang="zh-CN" dirty="0" smtClean="0"/>
              <a:t>(</a:t>
            </a:r>
            <a:r>
              <a:rPr kumimoji="1" lang="zh-CN" altLang="en-US" dirty="0" smtClean="0"/>
              <a:t>分治</a:t>
            </a:r>
            <a:r>
              <a:rPr kumimoji="1" lang="en-US" altLang="zh-CN" dirty="0" smtClean="0"/>
              <a:t>)</a:t>
            </a:r>
            <a:endParaRPr kumimoji="1" lang="zh-CN" altLang="en-US" dirty="0"/>
          </a:p>
        </p:txBody>
      </p:sp>
      <p:sp>
        <p:nvSpPr>
          <p:cNvPr id="5" name="内容占位符 2"/>
          <p:cNvSpPr txBox="1">
            <a:spLocks/>
          </p:cNvSpPr>
          <p:nvPr/>
        </p:nvSpPr>
        <p:spPr>
          <a:xfrm>
            <a:off x="5999162" y="2266950"/>
            <a:ext cx="2306638" cy="637295"/>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r>
              <a:rPr kumimoji="1" lang="zh-CN" altLang="en-US" dirty="0" smtClean="0"/>
              <a:t>合并</a:t>
            </a:r>
            <a:endParaRPr kumimoji="1" lang="en-US" altLang="zh-CN" dirty="0" smtClean="0"/>
          </a:p>
          <a:p>
            <a:endParaRPr kumimoji="1" lang="zh-CN" altLang="en-US" dirty="0"/>
          </a:p>
        </p:txBody>
      </p:sp>
      <p:sp>
        <p:nvSpPr>
          <p:cNvPr id="6" name="内容占位符 2"/>
          <p:cNvSpPr>
            <a:spLocks noGrp="1"/>
          </p:cNvSpPr>
          <p:nvPr>
            <p:ph idx="1"/>
          </p:nvPr>
        </p:nvSpPr>
        <p:spPr>
          <a:xfrm>
            <a:off x="1447800" y="2280798"/>
            <a:ext cx="1905000" cy="609600"/>
          </a:xfrm>
        </p:spPr>
        <p:txBody>
          <a:bodyPr/>
          <a:lstStyle/>
          <a:p>
            <a:r>
              <a:rPr kumimoji="1" lang="zh-CN" altLang="en-US" dirty="0" smtClean="0"/>
              <a:t>分解</a:t>
            </a:r>
            <a:endParaRPr kumimoji="1" lang="en-US" altLang="zh-CN" dirty="0" smtClean="0"/>
          </a:p>
          <a:p>
            <a:endParaRPr kumimoji="1" lang="zh-CN" altLang="en-US" dirty="0"/>
          </a:p>
        </p:txBody>
      </p:sp>
      <p:sp>
        <p:nvSpPr>
          <p:cNvPr id="7" name="内容占位符 2"/>
          <p:cNvSpPr txBox="1">
            <a:spLocks/>
          </p:cNvSpPr>
          <p:nvPr/>
        </p:nvSpPr>
        <p:spPr>
          <a:xfrm>
            <a:off x="3733800" y="2280798"/>
            <a:ext cx="1905000" cy="637295"/>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2"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itchFamily="18" charset="2"/>
              <a:buChar char=""/>
              <a:defRPr sz="1800" kern="1200">
                <a:solidFill>
                  <a:schemeClr val="tx1">
                    <a:lumMod val="75000"/>
                    <a:lumOff val="25000"/>
                  </a:schemeClr>
                </a:solidFill>
                <a:latin typeface="+mn-lt"/>
                <a:ea typeface="+mn-ea"/>
                <a:cs typeface="+mn-cs"/>
              </a:defRPr>
            </a:lvl5pPr>
            <a:lvl6pPr marL="27432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6pPr>
            <a:lvl7pPr marL="32051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7pPr>
            <a:lvl8pPr marL="3657600" indent="-461963" algn="l" defTabSz="914400" rtl="0" eaLnBrk="1" latinLnBrk="0" hangingPunct="1">
              <a:spcBef>
                <a:spcPct val="20000"/>
              </a:spcBef>
              <a:buClr>
                <a:schemeClr val="tx1">
                  <a:lumMod val="50000"/>
                  <a:lumOff val="50000"/>
                </a:schemeClr>
              </a:buClr>
              <a:buSzPct val="75000"/>
              <a:buFont typeface="Wingdings 2" pitchFamily="18" charset="2"/>
              <a:buChar char=""/>
              <a:defRPr lang="en-US" sz="1800" kern="1200" dirty="0" smtClean="0">
                <a:solidFill>
                  <a:schemeClr val="tx1">
                    <a:lumMod val="75000"/>
                    <a:lumOff val="25000"/>
                  </a:schemeClr>
                </a:solidFill>
                <a:latin typeface="+mn-lt"/>
                <a:ea typeface="+mn-ea"/>
                <a:cs typeface="+mn-cs"/>
              </a:defRPr>
            </a:lvl8pPr>
            <a:lvl9pPr marL="4119563" indent="-461963" algn="l" defTabSz="914400" rtl="0" eaLnBrk="1" latinLnBrk="0" hangingPunct="1">
              <a:spcBef>
                <a:spcPct val="20000"/>
              </a:spcBef>
              <a:buClr>
                <a:schemeClr val="tx1">
                  <a:lumMod val="75000"/>
                  <a:lumOff val="25000"/>
                </a:schemeClr>
              </a:buClr>
              <a:buSzPct val="75000"/>
              <a:buFont typeface="Wingdings 2" pitchFamily="18" charset="2"/>
              <a:buChar char=""/>
              <a:defRPr lang="en-US" sz="1800" kern="1200" dirty="0">
                <a:solidFill>
                  <a:schemeClr val="tx1">
                    <a:lumMod val="75000"/>
                    <a:lumOff val="25000"/>
                  </a:schemeClr>
                </a:solidFill>
                <a:latin typeface="+mn-lt"/>
                <a:ea typeface="+mn-ea"/>
                <a:cs typeface="+mn-cs"/>
              </a:defRPr>
            </a:lvl9pPr>
          </a:lstStyle>
          <a:p>
            <a:r>
              <a:rPr kumimoji="1" lang="zh-CN" altLang="en-US" dirty="0" smtClean="0"/>
              <a:t>解决</a:t>
            </a:r>
            <a:endParaRPr kumimoji="1" lang="en-US" altLang="zh-CN" dirty="0" smtClean="0"/>
          </a:p>
          <a:p>
            <a:endParaRPr kumimoji="1" lang="zh-CN" altLang="en-US" dirty="0"/>
          </a:p>
        </p:txBody>
      </p:sp>
    </p:spTree>
    <p:extLst>
      <p:ext uri="{BB962C8B-B14F-4D97-AF65-F5344CB8AC3E}">
        <p14:creationId xmlns:p14="http://schemas.microsoft.com/office/powerpoint/2010/main" val="39871051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鞍具">
  <a:themeElements>
    <a:clrScheme name="鞍具">
      <a:dk1>
        <a:srgbClr val="302C24"/>
      </a:dk1>
      <a:lt1>
        <a:sysClr val="window" lastClr="FFFFFF"/>
      </a:lt1>
      <a:dk2>
        <a:srgbClr val="AC6416"/>
      </a:dk2>
      <a:lt2>
        <a:srgbClr val="E8E4DB"/>
      </a:lt2>
      <a:accent1>
        <a:srgbClr val="C6B178"/>
      </a:accent1>
      <a:accent2>
        <a:srgbClr val="9C5B14"/>
      </a:accent2>
      <a:accent3>
        <a:srgbClr val="71B2BC"/>
      </a:accent3>
      <a:accent4>
        <a:srgbClr val="78AA5D"/>
      </a:accent4>
      <a:accent5>
        <a:srgbClr val="867099"/>
      </a:accent5>
      <a:accent6>
        <a:srgbClr val="4C6F75"/>
      </a:accent6>
      <a:hlink>
        <a:srgbClr val="F27B0E"/>
      </a:hlink>
      <a:folHlink>
        <a:srgbClr val="989268"/>
      </a:folHlink>
    </a:clrScheme>
    <a:fontScheme name="鞍具">
      <a:majorFont>
        <a:latin typeface="Book Antiqua"/>
        <a:ea typeface=""/>
        <a:cs typeface=""/>
        <a:font script="Jpan" typeface="ＭＳ 明朝"/>
        <a:font script="Hans" typeface="宋体"/>
        <a:font script="Hant" typeface="新細明體"/>
      </a:majorFont>
      <a:minorFont>
        <a:latin typeface="Book Antiqua"/>
        <a:ea typeface=""/>
        <a:cs typeface=""/>
        <a:font script="Jpan" typeface="ＭＳ 明朝"/>
        <a:font script="Hans" typeface="宋体"/>
        <a:font script="Hant" typeface="新細明體"/>
      </a:minorFont>
    </a:fontScheme>
    <a:fmtScheme name="鞍具">
      <a:fillStyleLst>
        <a:solidFill>
          <a:schemeClr val="phClr"/>
        </a:solidFill>
        <a:gradFill rotWithShape="1">
          <a:gsLst>
            <a:gs pos="0">
              <a:schemeClr val="phClr"/>
            </a:gs>
            <a:gs pos="30000">
              <a:schemeClr val="phClr">
                <a:tint val="80000"/>
              </a:schemeClr>
            </a:gs>
            <a:gs pos="100000">
              <a:schemeClr val="phClr">
                <a:tint val="100000"/>
              </a:schemeClr>
            </a:gs>
          </a:gsLst>
          <a:path path="rect">
            <a:fillToRect l="50000" r="100000"/>
          </a:path>
        </a:gradFill>
        <a:blipFill rotWithShape="1">
          <a:blip xmlns:r="http://schemas.openxmlformats.org/officeDocument/2006/relationships" r:embed="rId1">
            <a:duotone>
              <a:schemeClr val="phClr">
                <a:shade val="70000"/>
                <a:satMod val="120000"/>
              </a:schemeClr>
              <a:schemeClr val="phClr">
                <a:tint val="30000"/>
                <a:satMod val="120000"/>
              </a:schemeClr>
            </a:duotone>
          </a:blip>
          <a:stretch/>
        </a:blipFill>
      </a:fillStyleLst>
      <a:lnStyleLst>
        <a:ln w="25400" cap="flat" cmpd="sng" algn="ctr">
          <a:solidFill>
            <a:schemeClr val="phClr">
              <a:shade val="95000"/>
              <a:satMod val="105000"/>
            </a:schemeClr>
          </a:solidFill>
          <a:prstDash val="solid"/>
        </a:ln>
        <a:ln w="50800" cap="flat" cmpd="dbl" algn="ctr">
          <a:solidFill>
            <a:schemeClr val="phClr"/>
          </a:solidFill>
          <a:prstDash val="solid"/>
        </a:ln>
        <a:ln w="76200" cap="flat" cmpd="dbl" algn="ctr">
          <a:solidFill>
            <a:schemeClr val="phClr"/>
          </a:solidFill>
          <a:prstDash val="solid"/>
        </a:ln>
      </a:lnStyleLst>
      <a:effectStyleLst>
        <a:effectStyle>
          <a:effectLst/>
        </a:effectStyle>
        <a:effectStyle>
          <a:effectLst>
            <a:outerShdw blurRad="38100" dist="25400" dir="5400000" rotWithShape="0">
              <a:srgbClr val="FFFFFF">
                <a:alpha val="75000"/>
              </a:srgbClr>
            </a:outerShdw>
          </a:effectLst>
          <a:scene3d>
            <a:camera prst="orthographicFront">
              <a:rot lat="0" lon="0" rev="0"/>
            </a:camera>
            <a:lightRig rig="sunrise" dir="tl">
              <a:rot lat="0" lon="0" rev="1200000"/>
            </a:lightRig>
          </a:scene3d>
          <a:sp3d prstMaterial="softEdge">
            <a:bevelT w="0" h="0"/>
          </a:sp3d>
        </a:effectStyle>
        <a:effectStyle>
          <a:effectLst>
            <a:innerShdw blurRad="76200" dist="38100" dir="13500000">
              <a:srgbClr val="FFFFFF">
                <a:alpha val="75000"/>
              </a:srgbClr>
            </a:innerShdw>
          </a:effectLst>
          <a:scene3d>
            <a:camera prst="perspectiveFront" fov="2400000"/>
            <a:lightRig rig="twoPt" dir="tl"/>
          </a:scene3d>
          <a:sp3d>
            <a:bevelT w="25400" h="12700" prst="angle"/>
          </a:sp3d>
        </a:effectStyle>
      </a:effectStyleLst>
      <a:bgFillStyleLst>
        <a:solidFill>
          <a:schemeClr val="phClr"/>
        </a:solidFill>
        <a:blipFill rotWithShape="1">
          <a:blip xmlns:r="http://schemas.openxmlformats.org/officeDocument/2006/relationships" r:embed="rId2">
            <a:duotone>
              <a:schemeClr val="phClr">
                <a:shade val="30000"/>
                <a:satMod val="250000"/>
              </a:schemeClr>
              <a:schemeClr val="phClr">
                <a:tint val="50000"/>
                <a:satMod val="200000"/>
              </a:schemeClr>
            </a:duotone>
          </a:blip>
          <a:stretch/>
        </a:blipFill>
        <a:blipFill rotWithShape="1">
          <a:blip xmlns:r="http://schemas.openxmlformats.org/officeDocument/2006/relationships" r:embed="rId3">
            <a:duotone>
              <a:schemeClr val="phClr">
                <a:shade val="90000"/>
                <a:hueMod val="90000"/>
                <a:satMod val="150000"/>
                <a:lumMod val="90000"/>
              </a:schemeClr>
              <a:schemeClr val="phClr">
                <a:tint val="70000"/>
                <a:shade val="80000"/>
                <a:satMod val="3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kumimoji="1"/>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鞍具.thmx</Template>
  <TotalTime>0</TotalTime>
  <Words>999</Words>
  <Application>Microsoft Macintosh PowerPoint</Application>
  <PresentationFormat>全屏显示(16:9)</PresentationFormat>
  <Paragraphs>137</Paragraphs>
  <Slides>17</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Book Antiqua</vt:lpstr>
      <vt:lpstr>Calibri</vt:lpstr>
      <vt:lpstr>Wingdings 2</vt:lpstr>
      <vt:lpstr>宋体</vt:lpstr>
      <vt:lpstr>鞍具</vt:lpstr>
      <vt:lpstr>   </vt:lpstr>
      <vt:lpstr>我要讲点啥？</vt:lpstr>
      <vt:lpstr>前端有必要了解算法吗？</vt:lpstr>
      <vt:lpstr>定义</vt:lpstr>
      <vt:lpstr>算法的两个基础</vt:lpstr>
      <vt:lpstr>循环</vt:lpstr>
      <vt:lpstr>插入排序</vt:lpstr>
      <vt:lpstr>PowerPoint 演示文稿</vt:lpstr>
      <vt:lpstr>递归(分治)</vt:lpstr>
      <vt:lpstr>快排</vt:lpstr>
      <vt:lpstr>例子</vt:lpstr>
      <vt:lpstr>例子</vt:lpstr>
      <vt:lpstr>时间复杂度</vt:lpstr>
      <vt:lpstr>举例</vt:lpstr>
      <vt:lpstr>PowerPoint 演示文稿</vt:lpstr>
      <vt:lpstr> 谢谢！</vt:lpstr>
      <vt:lpstr>资源</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2016-10-13T06:39:42Z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